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embeddedFontLst>
    <p:embeddedFont>
      <p:font typeface="IBM Plex Sans Medium" panose="020B0603050203000203" pitchFamily="34" charset="0"/>
      <p:regular r:id="rId15"/>
    </p:embeddedFont>
    <p:embeddedFont>
      <p:font typeface="Roboto" panose="02000000000000000000" pitchFamily="2" charset="0"/>
      <p:regular r:id="rId16"/>
      <p:bold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4" d="100"/>
          <a:sy n="64" d="100"/>
        </p:scale>
        <p:origin x="23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448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abdelrahmanhaggag414@gmail.com" TargetMode="External"/><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hyperlink" Target="mailto:ahmedsameh2465@gmail.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mailto:abdelrahmansayed472004@gmail.com" TargetMode="External"/><Relationship Id="rId11" Type="http://schemas.openxmlformats.org/officeDocument/2006/relationships/image" Target="../media/image6.png"/><Relationship Id="rId5" Type="http://schemas.openxmlformats.org/officeDocument/2006/relationships/image" Target="../media/image3.png"/><Relationship Id="rId10" Type="http://schemas.openxmlformats.org/officeDocument/2006/relationships/hyperlink" Target="mailto:yasminmohamedawwad@gmail.com" TargetMode="External"/><Relationship Id="rId4" Type="http://schemas.openxmlformats.org/officeDocument/2006/relationships/hyperlink" Target="mailto:ashrafkhaled200514@gmail.com" TargetMode="Externa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510778" y="508516"/>
            <a:ext cx="4347805" cy="456128"/>
          </a:xfrm>
          <a:prstGeom prst="rect">
            <a:avLst/>
          </a:prstGeom>
          <a:noFill/>
          <a:ln/>
        </p:spPr>
        <p:txBody>
          <a:bodyPr wrap="none" lIns="0" tIns="0" rIns="0" bIns="0" rtlCol="0" anchor="t"/>
          <a:lstStyle/>
          <a:p>
            <a:pPr marL="0" indent="0">
              <a:lnSpc>
                <a:spcPts val="3550"/>
              </a:lnSpc>
              <a:buNone/>
            </a:pPr>
            <a:r>
              <a:rPr lang="en-US" sz="2850" dirty="0">
                <a:solidFill>
                  <a:srgbClr val="F3F3F2"/>
                </a:solidFill>
                <a:latin typeface="IBM Plex Sans Medium" pitchFamily="34" charset="0"/>
                <a:ea typeface="IBM Plex Sans Medium" pitchFamily="34" charset="-122"/>
                <a:cs typeface="IBM Plex Sans Medium" pitchFamily="34" charset="-120"/>
              </a:rPr>
              <a:t>Developers of Wazz Up!!! :</a:t>
            </a:r>
            <a:endParaRPr lang="en-US" sz="2850" dirty="0"/>
          </a:p>
        </p:txBody>
      </p:sp>
      <p:pic>
        <p:nvPicPr>
          <p:cNvPr id="3" name="Image 0" descr="preencoded.png"/>
          <p:cNvPicPr>
            <a:picLocks noChangeAspect="1"/>
          </p:cNvPicPr>
          <p:nvPr/>
        </p:nvPicPr>
        <p:blipFill>
          <a:blip r:embed="rId3"/>
          <a:stretch>
            <a:fillRect/>
          </a:stretch>
        </p:blipFill>
        <p:spPr>
          <a:xfrm>
            <a:off x="1373624" y="1347668"/>
            <a:ext cx="1410772" cy="1786652"/>
          </a:xfrm>
          <a:prstGeom prst="rect">
            <a:avLst/>
          </a:prstGeom>
        </p:spPr>
      </p:pic>
      <p:sp>
        <p:nvSpPr>
          <p:cNvPr id="4" name="Text 1"/>
          <p:cNvSpPr/>
          <p:nvPr/>
        </p:nvSpPr>
        <p:spPr>
          <a:xfrm>
            <a:off x="510778" y="3298508"/>
            <a:ext cx="3136583" cy="233482"/>
          </a:xfrm>
          <a:prstGeom prst="rect">
            <a:avLst/>
          </a:prstGeom>
          <a:noFill/>
          <a:ln/>
        </p:spPr>
        <p:txBody>
          <a:bodyPr wrap="none" lIns="0" tIns="0" rIns="0" bIns="0" rtlCol="0" anchor="t"/>
          <a:lstStyle/>
          <a:p>
            <a:pPr marL="0" indent="0" algn="ctr">
              <a:lnSpc>
                <a:spcPts val="1800"/>
              </a:lnSpc>
              <a:buNone/>
            </a:pPr>
            <a:r>
              <a:rPr lang="en-US" sz="1100" b="1" dirty="0">
                <a:solidFill>
                  <a:srgbClr val="D4D4D1"/>
                </a:solidFill>
                <a:latin typeface="Roboto" pitchFamily="34" charset="0"/>
                <a:ea typeface="Roboto" pitchFamily="34" charset="-122"/>
                <a:cs typeface="Roboto" pitchFamily="34" charset="-120"/>
              </a:rPr>
              <a:t>Ashraf Khaled Gabr</a:t>
            </a:r>
            <a:endParaRPr lang="en-US" sz="1100" dirty="0"/>
          </a:p>
        </p:txBody>
      </p:sp>
      <p:sp>
        <p:nvSpPr>
          <p:cNvPr id="5" name="Text 2"/>
          <p:cNvSpPr/>
          <p:nvPr/>
        </p:nvSpPr>
        <p:spPr>
          <a:xfrm>
            <a:off x="510778" y="3663315"/>
            <a:ext cx="3136583" cy="233482"/>
          </a:xfrm>
          <a:prstGeom prst="rect">
            <a:avLst/>
          </a:prstGeom>
          <a:noFill/>
          <a:ln/>
        </p:spPr>
        <p:txBody>
          <a:bodyPr wrap="none" lIns="0" tIns="0" rIns="0" bIns="0" rtlCol="0" anchor="t"/>
          <a:lstStyle/>
          <a:p>
            <a:pPr marL="0" indent="0" algn="ctr">
              <a:lnSpc>
                <a:spcPts val="1800"/>
              </a:lnSpc>
              <a:buNone/>
            </a:pPr>
            <a:r>
              <a:rPr lang="en-US" sz="1100" u="sng" dirty="0">
                <a:solidFill>
                  <a:srgbClr val="FFBC8F"/>
                </a:solidFill>
                <a:latin typeface="Roboto" pitchFamily="34" charset="0"/>
                <a:ea typeface="Roboto" pitchFamily="34" charset="-122"/>
                <a:cs typeface="Roboto" pitchFamily="34" charset="-120"/>
                <a:hlinkClick r:id="rId4">
                  <a:extLst>
                    <a:ext uri="{A12FA001-AC4F-418D-AE19-62706E023703}">
                      <ahyp:hlinkClr xmlns:ahyp="http://schemas.microsoft.com/office/drawing/2018/hyperlinkcolor" val="tx"/>
                    </a:ext>
                  </a:extLst>
                </a:hlinkClick>
              </a:rPr>
              <a:t>ashrafkhaled200514@gmail.com</a:t>
            </a:r>
            <a:endParaRPr lang="en-US" sz="1100" dirty="0"/>
          </a:p>
        </p:txBody>
      </p:sp>
      <p:sp>
        <p:nvSpPr>
          <p:cNvPr id="6" name="Text 3"/>
          <p:cNvSpPr/>
          <p:nvPr/>
        </p:nvSpPr>
        <p:spPr>
          <a:xfrm>
            <a:off x="510778" y="4028123"/>
            <a:ext cx="3136583" cy="233482"/>
          </a:xfrm>
          <a:prstGeom prst="rect">
            <a:avLst/>
          </a:prstGeom>
          <a:noFill/>
          <a:ln/>
        </p:spPr>
        <p:txBody>
          <a:bodyPr wrap="none" lIns="0" tIns="0" rIns="0" bIns="0" rtlCol="0" anchor="t"/>
          <a:lstStyle/>
          <a:p>
            <a:pPr marL="0" indent="0" algn="ctr">
              <a:lnSpc>
                <a:spcPts val="1800"/>
              </a:lnSpc>
              <a:buNone/>
            </a:pPr>
            <a:r>
              <a:rPr lang="en-US" sz="1100" dirty="0">
                <a:solidFill>
                  <a:srgbClr val="D4D4D1"/>
                </a:solidFill>
                <a:latin typeface="Roboto" pitchFamily="34" charset="0"/>
                <a:ea typeface="Roboto" pitchFamily="34" charset="-122"/>
                <a:cs typeface="Roboto" pitchFamily="34" charset="-120"/>
              </a:rPr>
              <a:t>01503467758</a:t>
            </a:r>
            <a:endParaRPr lang="en-US" sz="1100" dirty="0"/>
          </a:p>
        </p:txBody>
      </p:sp>
      <p:pic>
        <p:nvPicPr>
          <p:cNvPr id="7" name="Image 1" descr="preencoded.png"/>
          <p:cNvPicPr>
            <a:picLocks noChangeAspect="1"/>
          </p:cNvPicPr>
          <p:nvPr/>
        </p:nvPicPr>
        <p:blipFill>
          <a:blip r:embed="rId5"/>
          <a:stretch>
            <a:fillRect/>
          </a:stretch>
        </p:blipFill>
        <p:spPr>
          <a:xfrm>
            <a:off x="4911566" y="1347668"/>
            <a:ext cx="1329690" cy="1772841"/>
          </a:xfrm>
          <a:prstGeom prst="rect">
            <a:avLst/>
          </a:prstGeom>
        </p:spPr>
      </p:pic>
      <p:sp>
        <p:nvSpPr>
          <p:cNvPr id="8" name="Text 4"/>
          <p:cNvSpPr/>
          <p:nvPr/>
        </p:nvSpPr>
        <p:spPr>
          <a:xfrm>
            <a:off x="4010978" y="3284696"/>
            <a:ext cx="3130987" cy="233482"/>
          </a:xfrm>
          <a:prstGeom prst="rect">
            <a:avLst/>
          </a:prstGeom>
          <a:noFill/>
          <a:ln/>
        </p:spPr>
        <p:txBody>
          <a:bodyPr wrap="none" lIns="0" tIns="0" rIns="0" bIns="0" rtlCol="0" anchor="t"/>
          <a:lstStyle/>
          <a:p>
            <a:pPr marL="0" indent="0" algn="ctr">
              <a:lnSpc>
                <a:spcPts val="1800"/>
              </a:lnSpc>
              <a:buNone/>
            </a:pPr>
            <a:r>
              <a:rPr lang="en-US" sz="1100" b="1" dirty="0">
                <a:solidFill>
                  <a:srgbClr val="D4D4D1"/>
                </a:solidFill>
                <a:latin typeface="Roboto" pitchFamily="34" charset="0"/>
                <a:ea typeface="Roboto" pitchFamily="34" charset="-122"/>
                <a:cs typeface="Roboto" pitchFamily="34" charset="-120"/>
              </a:rPr>
              <a:t>Abdelrahman Sayed</a:t>
            </a:r>
            <a:endParaRPr lang="en-US" sz="1100" dirty="0"/>
          </a:p>
        </p:txBody>
      </p:sp>
      <p:sp>
        <p:nvSpPr>
          <p:cNvPr id="9" name="Text 5"/>
          <p:cNvSpPr/>
          <p:nvPr/>
        </p:nvSpPr>
        <p:spPr>
          <a:xfrm>
            <a:off x="4010978" y="3649504"/>
            <a:ext cx="3130987" cy="233482"/>
          </a:xfrm>
          <a:prstGeom prst="rect">
            <a:avLst/>
          </a:prstGeom>
          <a:noFill/>
          <a:ln/>
        </p:spPr>
        <p:txBody>
          <a:bodyPr wrap="none" lIns="0" tIns="0" rIns="0" bIns="0" rtlCol="0" anchor="t"/>
          <a:lstStyle/>
          <a:p>
            <a:pPr marL="0" indent="0" algn="ctr">
              <a:lnSpc>
                <a:spcPts val="1800"/>
              </a:lnSpc>
              <a:buNone/>
            </a:pPr>
            <a:r>
              <a:rPr lang="en-US" sz="1100" u="sng" dirty="0">
                <a:solidFill>
                  <a:srgbClr val="FFBC8F"/>
                </a:solidFill>
                <a:latin typeface="Roboto" pitchFamily="34" charset="0"/>
                <a:ea typeface="Roboto" pitchFamily="34" charset="-122"/>
                <a:cs typeface="Roboto" pitchFamily="34" charset="-120"/>
                <a:hlinkClick r:id="rId6">
                  <a:extLst>
                    <a:ext uri="{A12FA001-AC4F-418D-AE19-62706E023703}">
                      <ahyp:hlinkClr xmlns:ahyp="http://schemas.microsoft.com/office/drawing/2018/hyperlinkcolor" val="tx"/>
                    </a:ext>
                  </a:extLst>
                </a:hlinkClick>
              </a:rPr>
              <a:t>abdelrahmansayed472004@gmail.com</a:t>
            </a:r>
            <a:endParaRPr lang="en-US" sz="1100" dirty="0"/>
          </a:p>
        </p:txBody>
      </p:sp>
      <p:sp>
        <p:nvSpPr>
          <p:cNvPr id="10" name="Text 6"/>
          <p:cNvSpPr/>
          <p:nvPr/>
        </p:nvSpPr>
        <p:spPr>
          <a:xfrm>
            <a:off x="4010978" y="4014311"/>
            <a:ext cx="3130987" cy="233482"/>
          </a:xfrm>
          <a:prstGeom prst="rect">
            <a:avLst/>
          </a:prstGeom>
          <a:noFill/>
          <a:ln/>
        </p:spPr>
        <p:txBody>
          <a:bodyPr wrap="none" lIns="0" tIns="0" rIns="0" bIns="0" rtlCol="0" anchor="t"/>
          <a:lstStyle/>
          <a:p>
            <a:pPr marL="0" indent="0" algn="ctr">
              <a:lnSpc>
                <a:spcPts val="1800"/>
              </a:lnSpc>
              <a:buNone/>
            </a:pPr>
            <a:r>
              <a:rPr lang="en-US" sz="1100" dirty="0">
                <a:solidFill>
                  <a:srgbClr val="D4D4D1"/>
                </a:solidFill>
                <a:latin typeface="Roboto" pitchFamily="34" charset="0"/>
                <a:ea typeface="Roboto" pitchFamily="34" charset="-122"/>
                <a:cs typeface="Roboto" pitchFamily="34" charset="-120"/>
              </a:rPr>
              <a:t>01024769311</a:t>
            </a:r>
            <a:endParaRPr lang="en-US" sz="1100" dirty="0"/>
          </a:p>
        </p:txBody>
      </p:sp>
      <p:pic>
        <p:nvPicPr>
          <p:cNvPr id="11" name="Image 2" descr="preencoded.png"/>
          <p:cNvPicPr>
            <a:picLocks noChangeAspect="1"/>
          </p:cNvPicPr>
          <p:nvPr/>
        </p:nvPicPr>
        <p:blipFill>
          <a:blip r:embed="rId7"/>
          <a:stretch>
            <a:fillRect/>
          </a:stretch>
        </p:blipFill>
        <p:spPr>
          <a:xfrm>
            <a:off x="8309491" y="1347668"/>
            <a:ext cx="1516142" cy="1794391"/>
          </a:xfrm>
          <a:prstGeom prst="rect">
            <a:avLst/>
          </a:prstGeom>
        </p:spPr>
      </p:pic>
      <p:sp>
        <p:nvSpPr>
          <p:cNvPr id="12" name="Text 7"/>
          <p:cNvSpPr/>
          <p:nvPr/>
        </p:nvSpPr>
        <p:spPr>
          <a:xfrm>
            <a:off x="7505581" y="3306247"/>
            <a:ext cx="3123962" cy="233482"/>
          </a:xfrm>
          <a:prstGeom prst="rect">
            <a:avLst/>
          </a:prstGeom>
          <a:noFill/>
          <a:ln/>
        </p:spPr>
        <p:txBody>
          <a:bodyPr wrap="none" lIns="0" tIns="0" rIns="0" bIns="0" rtlCol="0" anchor="t"/>
          <a:lstStyle/>
          <a:p>
            <a:pPr marL="0" indent="0" algn="ctr">
              <a:lnSpc>
                <a:spcPts val="1800"/>
              </a:lnSpc>
              <a:buNone/>
            </a:pPr>
            <a:r>
              <a:rPr lang="en-US" sz="1100" b="1" dirty="0">
                <a:solidFill>
                  <a:srgbClr val="D4D4D1"/>
                </a:solidFill>
                <a:latin typeface="Roboto" pitchFamily="34" charset="0"/>
                <a:ea typeface="Roboto" pitchFamily="34" charset="-122"/>
                <a:cs typeface="Roboto" pitchFamily="34" charset="-120"/>
              </a:rPr>
              <a:t>Abdelrahman Atef Hassan </a:t>
            </a:r>
            <a:r>
              <a:rPr lang="en-US" sz="1100" b="1" dirty="0" err="1">
                <a:solidFill>
                  <a:srgbClr val="D4D4D1"/>
                </a:solidFill>
                <a:latin typeface="Roboto" pitchFamily="34" charset="0"/>
                <a:ea typeface="Roboto" pitchFamily="34" charset="-122"/>
                <a:cs typeface="Roboto" pitchFamily="34" charset="-120"/>
              </a:rPr>
              <a:t>Haggag</a:t>
            </a:r>
            <a:r>
              <a:rPr lang="en-US" sz="1100" b="1" dirty="0">
                <a:solidFill>
                  <a:srgbClr val="D4D4D1"/>
                </a:solidFill>
                <a:latin typeface="Roboto" pitchFamily="34" charset="0"/>
                <a:ea typeface="Roboto" pitchFamily="34" charset="-122"/>
                <a:cs typeface="Roboto" pitchFamily="34" charset="-120"/>
              </a:rPr>
              <a:t> </a:t>
            </a:r>
            <a:endParaRPr lang="en-US" sz="1100" dirty="0"/>
          </a:p>
        </p:txBody>
      </p:sp>
      <p:sp>
        <p:nvSpPr>
          <p:cNvPr id="13" name="Text 8"/>
          <p:cNvSpPr/>
          <p:nvPr/>
        </p:nvSpPr>
        <p:spPr>
          <a:xfrm>
            <a:off x="7505581" y="3671054"/>
            <a:ext cx="3123962" cy="233482"/>
          </a:xfrm>
          <a:prstGeom prst="rect">
            <a:avLst/>
          </a:prstGeom>
          <a:noFill/>
          <a:ln/>
        </p:spPr>
        <p:txBody>
          <a:bodyPr wrap="none" lIns="0" tIns="0" rIns="0" bIns="0" rtlCol="0" anchor="t"/>
          <a:lstStyle/>
          <a:p>
            <a:pPr marL="0" indent="0" algn="ctr">
              <a:lnSpc>
                <a:spcPts val="1800"/>
              </a:lnSpc>
              <a:buNone/>
            </a:pPr>
            <a:r>
              <a:rPr lang="en-US" sz="1100" u="sng" dirty="0">
                <a:solidFill>
                  <a:srgbClr val="FFBC8F"/>
                </a:solidFill>
                <a:latin typeface="Roboto" pitchFamily="34" charset="0"/>
                <a:ea typeface="Roboto" pitchFamily="34" charset="-122"/>
                <a:cs typeface="Roboto" pitchFamily="34" charset="-120"/>
                <a:hlinkClick r:id="rId8">
                  <a:extLst>
                    <a:ext uri="{A12FA001-AC4F-418D-AE19-62706E023703}">
                      <ahyp:hlinkClr xmlns:ahyp="http://schemas.microsoft.com/office/drawing/2018/hyperlinkcolor" val="tx"/>
                    </a:ext>
                  </a:extLst>
                </a:hlinkClick>
              </a:rPr>
              <a:t>abdelrahmanhaggag414@gmail.com</a:t>
            </a:r>
            <a:endParaRPr lang="en-US" sz="1100" dirty="0"/>
          </a:p>
        </p:txBody>
      </p:sp>
      <p:sp>
        <p:nvSpPr>
          <p:cNvPr id="14" name="Text 9"/>
          <p:cNvSpPr/>
          <p:nvPr/>
        </p:nvSpPr>
        <p:spPr>
          <a:xfrm>
            <a:off x="7505581" y="4035862"/>
            <a:ext cx="3123962" cy="233482"/>
          </a:xfrm>
          <a:prstGeom prst="rect">
            <a:avLst/>
          </a:prstGeom>
          <a:noFill/>
          <a:ln/>
        </p:spPr>
        <p:txBody>
          <a:bodyPr wrap="none" lIns="0" tIns="0" rIns="0" bIns="0" rtlCol="0" anchor="t"/>
          <a:lstStyle/>
          <a:p>
            <a:pPr marL="0" indent="0" algn="ctr">
              <a:lnSpc>
                <a:spcPts val="1800"/>
              </a:lnSpc>
              <a:buNone/>
            </a:pPr>
            <a:r>
              <a:rPr lang="en-US" sz="1100" dirty="0">
                <a:solidFill>
                  <a:srgbClr val="D4D4D1"/>
                </a:solidFill>
                <a:latin typeface="Roboto" pitchFamily="34" charset="0"/>
                <a:ea typeface="Roboto" pitchFamily="34" charset="-122"/>
                <a:cs typeface="Roboto" pitchFamily="34" charset="-120"/>
              </a:rPr>
              <a:t>01020658532</a:t>
            </a:r>
            <a:endParaRPr lang="en-US" sz="1100" dirty="0"/>
          </a:p>
        </p:txBody>
      </p:sp>
      <p:pic>
        <p:nvPicPr>
          <p:cNvPr id="15" name="Image 3" descr="preencoded.png"/>
          <p:cNvPicPr>
            <a:picLocks noChangeAspect="1"/>
          </p:cNvPicPr>
          <p:nvPr/>
        </p:nvPicPr>
        <p:blipFill>
          <a:blip r:embed="rId9"/>
          <a:stretch>
            <a:fillRect/>
          </a:stretch>
        </p:blipFill>
        <p:spPr>
          <a:xfrm>
            <a:off x="11866364" y="1347668"/>
            <a:ext cx="1402675" cy="1779984"/>
          </a:xfrm>
          <a:prstGeom prst="rect">
            <a:avLst/>
          </a:prstGeom>
        </p:spPr>
      </p:pic>
      <p:sp>
        <p:nvSpPr>
          <p:cNvPr id="16" name="Text 10"/>
          <p:cNvSpPr/>
          <p:nvPr/>
        </p:nvSpPr>
        <p:spPr>
          <a:xfrm>
            <a:off x="10993160" y="3291840"/>
            <a:ext cx="3149084" cy="233482"/>
          </a:xfrm>
          <a:prstGeom prst="rect">
            <a:avLst/>
          </a:prstGeom>
          <a:noFill/>
          <a:ln/>
        </p:spPr>
        <p:txBody>
          <a:bodyPr wrap="none" lIns="0" tIns="0" rIns="0" bIns="0" rtlCol="0" anchor="t"/>
          <a:lstStyle/>
          <a:p>
            <a:pPr marL="0" indent="0" algn="ctr">
              <a:lnSpc>
                <a:spcPts val="1800"/>
              </a:lnSpc>
              <a:buNone/>
            </a:pPr>
            <a:r>
              <a:rPr lang="en-US" sz="1100" b="1" dirty="0">
                <a:solidFill>
                  <a:srgbClr val="D4D4D1"/>
                </a:solidFill>
                <a:latin typeface="Roboto" pitchFamily="34" charset="0"/>
                <a:ea typeface="Roboto" pitchFamily="34" charset="-122"/>
                <a:cs typeface="Roboto" pitchFamily="34" charset="-120"/>
              </a:rPr>
              <a:t>Yasmin Mohamed Awwad</a:t>
            </a:r>
            <a:endParaRPr lang="en-US" sz="1100" dirty="0"/>
          </a:p>
        </p:txBody>
      </p:sp>
      <p:sp>
        <p:nvSpPr>
          <p:cNvPr id="17" name="Text 11"/>
          <p:cNvSpPr/>
          <p:nvPr/>
        </p:nvSpPr>
        <p:spPr>
          <a:xfrm>
            <a:off x="10993160" y="3656648"/>
            <a:ext cx="3149084" cy="233482"/>
          </a:xfrm>
          <a:prstGeom prst="rect">
            <a:avLst/>
          </a:prstGeom>
          <a:noFill/>
          <a:ln/>
        </p:spPr>
        <p:txBody>
          <a:bodyPr wrap="none" lIns="0" tIns="0" rIns="0" bIns="0" rtlCol="0" anchor="t"/>
          <a:lstStyle/>
          <a:p>
            <a:pPr marL="0" indent="0" algn="ctr">
              <a:lnSpc>
                <a:spcPts val="1800"/>
              </a:lnSpc>
              <a:buNone/>
            </a:pPr>
            <a:r>
              <a:rPr lang="en-US" sz="1100" u="sng" dirty="0">
                <a:solidFill>
                  <a:srgbClr val="FFBC8F"/>
                </a:solidFill>
                <a:latin typeface="Roboto" pitchFamily="34" charset="0"/>
                <a:ea typeface="Roboto" pitchFamily="34" charset="-122"/>
                <a:cs typeface="Roboto" pitchFamily="34" charset="-120"/>
                <a:hlinkClick r:id="rId10">
                  <a:extLst>
                    <a:ext uri="{A12FA001-AC4F-418D-AE19-62706E023703}">
                      <ahyp:hlinkClr xmlns:ahyp="http://schemas.microsoft.com/office/drawing/2018/hyperlinkcolor" val="tx"/>
                    </a:ext>
                  </a:extLst>
                </a:hlinkClick>
              </a:rPr>
              <a:t>yasminmohamedawwad@gmail.com</a:t>
            </a:r>
            <a:endParaRPr lang="en-US" sz="1100" dirty="0"/>
          </a:p>
        </p:txBody>
      </p:sp>
      <p:sp>
        <p:nvSpPr>
          <p:cNvPr id="18" name="Text 12"/>
          <p:cNvSpPr/>
          <p:nvPr/>
        </p:nvSpPr>
        <p:spPr>
          <a:xfrm>
            <a:off x="10993160" y="4021455"/>
            <a:ext cx="3149084" cy="233482"/>
          </a:xfrm>
          <a:prstGeom prst="rect">
            <a:avLst/>
          </a:prstGeom>
          <a:noFill/>
          <a:ln/>
        </p:spPr>
        <p:txBody>
          <a:bodyPr wrap="none" lIns="0" tIns="0" rIns="0" bIns="0" rtlCol="0" anchor="t"/>
          <a:lstStyle/>
          <a:p>
            <a:pPr marL="0" indent="0" algn="ctr">
              <a:lnSpc>
                <a:spcPts val="1800"/>
              </a:lnSpc>
              <a:buNone/>
            </a:pPr>
            <a:r>
              <a:rPr lang="en-US" sz="1100" dirty="0">
                <a:solidFill>
                  <a:srgbClr val="D4D4D1"/>
                </a:solidFill>
                <a:latin typeface="Roboto" pitchFamily="34" charset="0"/>
                <a:ea typeface="Roboto" pitchFamily="34" charset="-122"/>
                <a:cs typeface="Roboto" pitchFamily="34" charset="-120"/>
              </a:rPr>
              <a:t>01017830522</a:t>
            </a:r>
            <a:endParaRPr lang="en-US" sz="1100" dirty="0"/>
          </a:p>
        </p:txBody>
      </p:sp>
      <p:pic>
        <p:nvPicPr>
          <p:cNvPr id="19" name="Image 4" descr="preencoded.png"/>
          <p:cNvPicPr>
            <a:picLocks noChangeAspect="1"/>
          </p:cNvPicPr>
          <p:nvPr/>
        </p:nvPicPr>
        <p:blipFill>
          <a:blip r:embed="rId11"/>
          <a:stretch>
            <a:fillRect/>
          </a:stretch>
        </p:blipFill>
        <p:spPr>
          <a:xfrm>
            <a:off x="6561177" y="4564856"/>
            <a:ext cx="1508046" cy="1963222"/>
          </a:xfrm>
          <a:prstGeom prst="rect">
            <a:avLst/>
          </a:prstGeom>
        </p:spPr>
      </p:pic>
      <p:sp>
        <p:nvSpPr>
          <p:cNvPr id="20" name="Text 13"/>
          <p:cNvSpPr/>
          <p:nvPr/>
        </p:nvSpPr>
        <p:spPr>
          <a:xfrm>
            <a:off x="510778" y="6692265"/>
            <a:ext cx="13608844" cy="233482"/>
          </a:xfrm>
          <a:prstGeom prst="rect">
            <a:avLst/>
          </a:prstGeom>
          <a:noFill/>
          <a:ln/>
        </p:spPr>
        <p:txBody>
          <a:bodyPr wrap="none" lIns="0" tIns="0" rIns="0" bIns="0" rtlCol="0" anchor="t"/>
          <a:lstStyle/>
          <a:p>
            <a:pPr marL="0" indent="0" algn="ctr">
              <a:lnSpc>
                <a:spcPts val="1800"/>
              </a:lnSpc>
              <a:buNone/>
            </a:pPr>
            <a:r>
              <a:rPr lang="en-US" sz="1100" b="1" dirty="0">
                <a:solidFill>
                  <a:srgbClr val="D4D4D1"/>
                </a:solidFill>
                <a:latin typeface="Roboto" pitchFamily="34" charset="0"/>
                <a:ea typeface="Roboto" pitchFamily="34" charset="-122"/>
                <a:cs typeface="Roboto" pitchFamily="34" charset="-120"/>
              </a:rPr>
              <a:t>Ahmed Sameh Mohamed Zain</a:t>
            </a:r>
            <a:endParaRPr lang="en-US" sz="1100" dirty="0"/>
          </a:p>
        </p:txBody>
      </p:sp>
      <p:sp>
        <p:nvSpPr>
          <p:cNvPr id="21" name="Text 14"/>
          <p:cNvSpPr/>
          <p:nvPr/>
        </p:nvSpPr>
        <p:spPr>
          <a:xfrm>
            <a:off x="510778" y="7089934"/>
            <a:ext cx="13608844" cy="233482"/>
          </a:xfrm>
          <a:prstGeom prst="rect">
            <a:avLst/>
          </a:prstGeom>
          <a:noFill/>
          <a:ln/>
        </p:spPr>
        <p:txBody>
          <a:bodyPr wrap="none" lIns="0" tIns="0" rIns="0" bIns="0" rtlCol="0" anchor="t"/>
          <a:lstStyle/>
          <a:p>
            <a:pPr marL="0" indent="0" algn="ctr">
              <a:lnSpc>
                <a:spcPts val="1800"/>
              </a:lnSpc>
              <a:buNone/>
            </a:pPr>
            <a:r>
              <a:rPr lang="en-US" sz="1100" b="1" u="sng" dirty="0">
                <a:solidFill>
                  <a:srgbClr val="FFBC8F"/>
                </a:solidFill>
                <a:latin typeface="Roboto" pitchFamily="34" charset="0"/>
                <a:ea typeface="Roboto" pitchFamily="34" charset="-122"/>
                <a:cs typeface="Roboto" pitchFamily="34" charset="-120"/>
                <a:hlinkClick r:id="rId12">
                  <a:extLst>
                    <a:ext uri="{A12FA001-AC4F-418D-AE19-62706E023703}">
                      <ahyp:hlinkClr xmlns:ahyp="http://schemas.microsoft.com/office/drawing/2018/hyperlinkcolor" val="tx"/>
                    </a:ext>
                  </a:extLst>
                </a:hlinkClick>
              </a:rPr>
              <a:t>ahmedsameh2465@gmail.com</a:t>
            </a:r>
            <a:endParaRPr lang="en-US" sz="1100" dirty="0"/>
          </a:p>
        </p:txBody>
      </p:sp>
      <p:sp>
        <p:nvSpPr>
          <p:cNvPr id="22" name="Text 15"/>
          <p:cNvSpPr/>
          <p:nvPr/>
        </p:nvSpPr>
        <p:spPr>
          <a:xfrm>
            <a:off x="510778" y="7487603"/>
            <a:ext cx="13608844" cy="233482"/>
          </a:xfrm>
          <a:prstGeom prst="rect">
            <a:avLst/>
          </a:prstGeom>
          <a:noFill/>
          <a:ln/>
        </p:spPr>
        <p:txBody>
          <a:bodyPr wrap="none" lIns="0" tIns="0" rIns="0" bIns="0" rtlCol="0" anchor="t"/>
          <a:lstStyle/>
          <a:p>
            <a:pPr marL="0" indent="0" algn="ctr">
              <a:lnSpc>
                <a:spcPts val="1800"/>
              </a:lnSpc>
              <a:buNone/>
            </a:pPr>
            <a:r>
              <a:rPr lang="en-US" sz="1100" b="1" dirty="0">
                <a:solidFill>
                  <a:srgbClr val="D4D4D1"/>
                </a:solidFill>
                <a:latin typeface="Roboto" pitchFamily="34" charset="0"/>
                <a:ea typeface="Roboto" pitchFamily="34" charset="-122"/>
                <a:cs typeface="Roboto" pitchFamily="34" charset="-120"/>
              </a:rPr>
              <a:t>01030395062</a:t>
            </a:r>
            <a:endParaRPr lang="en-US" sz="1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417558"/>
          </a:xfrm>
          <a:prstGeom prst="rect">
            <a:avLst/>
          </a:prstGeom>
        </p:spPr>
      </p:pic>
      <p:sp>
        <p:nvSpPr>
          <p:cNvPr id="3" name="Text 0"/>
          <p:cNvSpPr/>
          <p:nvPr/>
        </p:nvSpPr>
        <p:spPr>
          <a:xfrm>
            <a:off x="793790" y="2590919"/>
            <a:ext cx="7743825" cy="708779"/>
          </a:xfrm>
          <a:prstGeom prst="rect">
            <a:avLst/>
          </a:prstGeom>
          <a:noFill/>
          <a:ln/>
        </p:spPr>
        <p:txBody>
          <a:bodyPr wrap="none" lIns="0" tIns="0" rIns="0" bIns="0" rtlCol="0" anchor="t"/>
          <a:lstStyle/>
          <a:p>
            <a:pPr marL="0" indent="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Secure and Private Messaging</a:t>
            </a:r>
            <a:endParaRPr lang="en-US" sz="4450" dirty="0"/>
          </a:p>
        </p:txBody>
      </p:sp>
      <p:pic>
        <p:nvPicPr>
          <p:cNvPr id="4" name="Image 1" descr="preencoded.png"/>
          <p:cNvPicPr>
            <a:picLocks noChangeAspect="1"/>
          </p:cNvPicPr>
          <p:nvPr/>
        </p:nvPicPr>
        <p:blipFill>
          <a:blip r:embed="rId4"/>
          <a:stretch>
            <a:fillRect/>
          </a:stretch>
        </p:blipFill>
        <p:spPr>
          <a:xfrm>
            <a:off x="793790" y="3639860"/>
            <a:ext cx="4347567" cy="907256"/>
          </a:xfrm>
          <a:prstGeom prst="rect">
            <a:avLst/>
          </a:prstGeom>
        </p:spPr>
      </p:pic>
      <p:sp>
        <p:nvSpPr>
          <p:cNvPr id="5" name="Text 1"/>
          <p:cNvSpPr/>
          <p:nvPr/>
        </p:nvSpPr>
        <p:spPr>
          <a:xfrm>
            <a:off x="1020604" y="4887278"/>
            <a:ext cx="2961799"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End-to-End Encryption</a:t>
            </a:r>
            <a:endParaRPr lang="en-US" sz="2200" dirty="0"/>
          </a:p>
        </p:txBody>
      </p:sp>
      <p:sp>
        <p:nvSpPr>
          <p:cNvPr id="6" name="Text 2"/>
          <p:cNvSpPr/>
          <p:nvPr/>
        </p:nvSpPr>
        <p:spPr>
          <a:xfrm>
            <a:off x="1020604" y="5377696"/>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D4D4D1"/>
                </a:solidFill>
                <a:latin typeface="Roboto" pitchFamily="34" charset="0"/>
                <a:ea typeface="Roboto" pitchFamily="34" charset="-122"/>
                <a:cs typeface="Roboto" pitchFamily="34" charset="-120"/>
              </a:rPr>
              <a:t>Implement robust end-to-end encryption to ensure that all messages and data exchanged within the app are protected from unauthorized access.</a:t>
            </a:r>
            <a:endParaRPr lang="en-US" sz="1750" dirty="0"/>
          </a:p>
        </p:txBody>
      </p:sp>
      <p:pic>
        <p:nvPicPr>
          <p:cNvPr id="7" name="Image 2" descr="preencoded.png"/>
          <p:cNvPicPr>
            <a:picLocks noChangeAspect="1"/>
          </p:cNvPicPr>
          <p:nvPr/>
        </p:nvPicPr>
        <p:blipFill>
          <a:blip r:embed="rId5"/>
          <a:stretch>
            <a:fillRect/>
          </a:stretch>
        </p:blipFill>
        <p:spPr>
          <a:xfrm>
            <a:off x="5141357" y="3639860"/>
            <a:ext cx="4347567" cy="907256"/>
          </a:xfrm>
          <a:prstGeom prst="rect">
            <a:avLst/>
          </a:prstGeom>
        </p:spPr>
      </p:pic>
      <p:sp>
        <p:nvSpPr>
          <p:cNvPr id="8" name="Text 3"/>
          <p:cNvSpPr/>
          <p:nvPr/>
        </p:nvSpPr>
        <p:spPr>
          <a:xfrm>
            <a:off x="5368171" y="48872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Secure Storage</a:t>
            </a:r>
            <a:endParaRPr lang="en-US" sz="2200" dirty="0"/>
          </a:p>
        </p:txBody>
      </p:sp>
      <p:sp>
        <p:nvSpPr>
          <p:cNvPr id="9" name="Text 4"/>
          <p:cNvSpPr/>
          <p:nvPr/>
        </p:nvSpPr>
        <p:spPr>
          <a:xfrm>
            <a:off x="5368171" y="5377696"/>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D4D4D1"/>
                </a:solidFill>
                <a:latin typeface="Roboto" pitchFamily="34" charset="0"/>
                <a:ea typeface="Roboto" pitchFamily="34" charset="-122"/>
                <a:cs typeface="Roboto" pitchFamily="34" charset="-120"/>
              </a:rPr>
              <a:t>Securely store user data and messages, minimizing the risk of data breaches and safeguarding the privacy of your users.</a:t>
            </a:r>
            <a:endParaRPr lang="en-US" sz="1750" dirty="0"/>
          </a:p>
        </p:txBody>
      </p:sp>
      <p:pic>
        <p:nvPicPr>
          <p:cNvPr id="10" name="Image 3" descr="preencoded.png"/>
          <p:cNvPicPr>
            <a:picLocks noChangeAspect="1"/>
          </p:cNvPicPr>
          <p:nvPr/>
        </p:nvPicPr>
        <p:blipFill>
          <a:blip r:embed="rId6"/>
          <a:stretch>
            <a:fillRect/>
          </a:stretch>
        </p:blipFill>
        <p:spPr>
          <a:xfrm>
            <a:off x="9488924" y="3639860"/>
            <a:ext cx="4347567" cy="907256"/>
          </a:xfrm>
          <a:prstGeom prst="rect">
            <a:avLst/>
          </a:prstGeom>
        </p:spPr>
      </p:pic>
      <p:sp>
        <p:nvSpPr>
          <p:cNvPr id="11" name="Text 5"/>
          <p:cNvSpPr/>
          <p:nvPr/>
        </p:nvSpPr>
        <p:spPr>
          <a:xfrm>
            <a:off x="9715738" y="48872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Privacy Policies</a:t>
            </a:r>
            <a:endParaRPr lang="en-US" sz="2200" dirty="0"/>
          </a:p>
        </p:txBody>
      </p:sp>
      <p:sp>
        <p:nvSpPr>
          <p:cNvPr id="12" name="Text 6"/>
          <p:cNvSpPr/>
          <p:nvPr/>
        </p:nvSpPr>
        <p:spPr>
          <a:xfrm>
            <a:off x="9715738" y="5377696"/>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D4D4D1"/>
                </a:solidFill>
                <a:latin typeface="Roboto" pitchFamily="34" charset="0"/>
                <a:ea typeface="Roboto" pitchFamily="34" charset="-122"/>
                <a:cs typeface="Roboto" pitchFamily="34" charset="-120"/>
              </a:rPr>
              <a:t>Develop transparent and comprehensive privacy policies to inform users about how their data is collected, used, and protected.</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177058"/>
            <a:ext cx="12183189" cy="708779"/>
          </a:xfrm>
          <a:prstGeom prst="rect">
            <a:avLst/>
          </a:prstGeom>
          <a:noFill/>
          <a:ln/>
        </p:spPr>
        <p:txBody>
          <a:bodyPr wrap="none" lIns="0" tIns="0" rIns="0" bIns="0" rtlCol="0" anchor="t"/>
          <a:lstStyle/>
          <a:p>
            <a:pPr marL="0" indent="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Intuitive User Interface for Optimal Experience</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Clean Design</a:t>
            </a:r>
            <a:endParaRPr lang="en-US" sz="2200" dirty="0"/>
          </a:p>
        </p:txBody>
      </p:sp>
      <p:sp>
        <p:nvSpPr>
          <p:cNvPr id="4" name="Text 2"/>
          <p:cNvSpPr/>
          <p:nvPr/>
        </p:nvSpPr>
        <p:spPr>
          <a:xfrm>
            <a:off x="793790" y="403395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Implement a sleek and visually appealing user interface that is intuitive and easy to navigate, enhancing the overall user experience.</a:t>
            </a:r>
            <a:endParaRPr lang="en-US" sz="1750" dirty="0"/>
          </a:p>
        </p:txBody>
      </p:sp>
      <p:sp>
        <p:nvSpPr>
          <p:cNvPr id="5" name="Text 3"/>
          <p:cNvSpPr/>
          <p:nvPr/>
        </p:nvSpPr>
        <p:spPr>
          <a:xfrm>
            <a:off x="5332928"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Responsive Layout</a:t>
            </a:r>
            <a:endParaRPr lang="en-US" sz="2200" dirty="0"/>
          </a:p>
        </p:txBody>
      </p:sp>
      <p:sp>
        <p:nvSpPr>
          <p:cNvPr id="6" name="Text 4"/>
          <p:cNvSpPr/>
          <p:nvPr/>
        </p:nvSpPr>
        <p:spPr>
          <a:xfrm>
            <a:off x="5332928" y="403395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Ensure that the app's layout and features adapt seamlessly to various screen sizes and device orientations, providing a consistent experience across platforms.</a:t>
            </a:r>
            <a:endParaRPr lang="en-US" sz="1750" dirty="0"/>
          </a:p>
        </p:txBody>
      </p:sp>
      <p:sp>
        <p:nvSpPr>
          <p:cNvPr id="7" name="Text 5"/>
          <p:cNvSpPr/>
          <p:nvPr/>
        </p:nvSpPr>
        <p:spPr>
          <a:xfrm>
            <a:off x="9872067" y="3452813"/>
            <a:ext cx="2837140" cy="354330"/>
          </a:xfrm>
          <a:prstGeom prst="rect">
            <a:avLst/>
          </a:prstGeom>
          <a:noFill/>
          <a:ln/>
        </p:spPr>
        <p:txBody>
          <a:bodyPr wrap="none" lIns="0" tIns="0" rIns="0" bIns="0" rtlCol="0" anchor="t"/>
          <a:lstStyle/>
          <a:p>
            <a:pPr marL="0" indent="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Accessibility Features</a:t>
            </a:r>
            <a:endParaRPr lang="en-US" sz="2200" dirty="0"/>
          </a:p>
        </p:txBody>
      </p:sp>
      <p:sp>
        <p:nvSpPr>
          <p:cNvPr id="8" name="Text 6"/>
          <p:cNvSpPr/>
          <p:nvPr/>
        </p:nvSpPr>
        <p:spPr>
          <a:xfrm>
            <a:off x="9872067" y="403395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Incorporate accessibility features, such as support for screen readers and high-contrast modes, to cater to users with diverse needs and abilities.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28624"/>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Conclusion: The Future of Messaging Apps</a:t>
            </a:r>
            <a:endParaRPr lang="en-US" sz="4450" dirty="0"/>
          </a:p>
        </p:txBody>
      </p:sp>
      <p:sp>
        <p:nvSpPr>
          <p:cNvPr id="4" name="Text 1"/>
          <p:cNvSpPr/>
          <p:nvPr/>
        </p:nvSpPr>
        <p:spPr>
          <a:xfrm>
            <a:off x="6280190" y="408634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Our WhatsApp clone represents a significant step forward in the world of messaging apps, blending cutting-edge technology with an unparalleled user experience. By continuously innovating and adapting to the evolving needs of modern users, we are poised to shape the future of seamless communication and connectivity.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972800" y="0"/>
            <a:ext cx="3657600" cy="8229600"/>
          </a:xfrm>
          <a:prstGeom prst="rect">
            <a:avLst/>
          </a:prstGeom>
        </p:spPr>
      </p:pic>
      <p:pic>
        <p:nvPicPr>
          <p:cNvPr id="3" name="Image 1" descr="preencoded.png"/>
          <p:cNvPicPr>
            <a:picLocks noChangeAspect="1"/>
          </p:cNvPicPr>
          <p:nvPr/>
        </p:nvPicPr>
        <p:blipFill>
          <a:blip r:embed="rId4"/>
          <a:stretch>
            <a:fillRect/>
          </a:stretch>
        </p:blipFill>
        <p:spPr>
          <a:xfrm>
            <a:off x="11256288" y="680799"/>
            <a:ext cx="3090505" cy="6868001"/>
          </a:xfrm>
          <a:prstGeom prst="rect">
            <a:avLst/>
          </a:prstGeom>
        </p:spPr>
      </p:pic>
      <p:sp>
        <p:nvSpPr>
          <p:cNvPr id="4" name="Text 0"/>
          <p:cNvSpPr/>
          <p:nvPr/>
        </p:nvSpPr>
        <p:spPr>
          <a:xfrm>
            <a:off x="793790" y="1762958"/>
            <a:ext cx="7825502" cy="978218"/>
          </a:xfrm>
          <a:prstGeom prst="rect">
            <a:avLst/>
          </a:prstGeom>
          <a:noFill/>
          <a:ln/>
        </p:spPr>
        <p:txBody>
          <a:bodyPr wrap="none" lIns="0" tIns="0" rIns="0" bIns="0" rtlCol="0" anchor="t"/>
          <a:lstStyle/>
          <a:p>
            <a:pPr marL="0" indent="0">
              <a:lnSpc>
                <a:spcPts val="7700"/>
              </a:lnSpc>
              <a:buNone/>
            </a:pPr>
            <a:r>
              <a:rPr lang="en-US" sz="6150" dirty="0">
                <a:solidFill>
                  <a:srgbClr val="F3F3F2"/>
                </a:solidFill>
                <a:latin typeface="IBM Plex Sans Medium" pitchFamily="34" charset="0"/>
                <a:ea typeface="IBM Plex Sans Medium" pitchFamily="34" charset="-122"/>
                <a:cs typeface="IBM Plex Sans Medium" pitchFamily="34" charset="-120"/>
              </a:rPr>
              <a:t>Wazz up!! :</a:t>
            </a:r>
            <a:endParaRPr lang="en-US" sz="6150" dirty="0"/>
          </a:p>
        </p:txBody>
      </p:sp>
      <p:sp>
        <p:nvSpPr>
          <p:cNvPr id="5" name="Text 1"/>
          <p:cNvSpPr/>
          <p:nvPr/>
        </p:nvSpPr>
        <p:spPr>
          <a:xfrm>
            <a:off x="793790" y="3081338"/>
            <a:ext cx="9385221" cy="1956435"/>
          </a:xfrm>
          <a:prstGeom prst="rect">
            <a:avLst/>
          </a:prstGeom>
          <a:noFill/>
          <a:ln/>
        </p:spPr>
        <p:txBody>
          <a:bodyPr wrap="square" lIns="0" tIns="0" rIns="0" bIns="0" rtlCol="0" anchor="t"/>
          <a:lstStyle/>
          <a:p>
            <a:pPr marL="0" indent="0">
              <a:lnSpc>
                <a:spcPts val="7700"/>
              </a:lnSpc>
              <a:buNone/>
            </a:pPr>
            <a:r>
              <a:rPr lang="en-US" sz="6150" dirty="0">
                <a:solidFill>
                  <a:srgbClr val="F3F3F2"/>
                </a:solidFill>
                <a:latin typeface="IBM Plex Sans Medium" pitchFamily="34" charset="0"/>
                <a:ea typeface="IBM Plex Sans Medium" pitchFamily="34" charset="-122"/>
                <a:cs typeface="IBM Plex Sans Medium" pitchFamily="34" charset="-120"/>
              </a:rPr>
              <a:t>Elevating Messaging Experiences</a:t>
            </a:r>
            <a:endParaRPr lang="en-US" sz="6150" dirty="0"/>
          </a:p>
        </p:txBody>
      </p:sp>
      <p:sp>
        <p:nvSpPr>
          <p:cNvPr id="6" name="Text 2"/>
          <p:cNvSpPr/>
          <p:nvPr/>
        </p:nvSpPr>
        <p:spPr>
          <a:xfrm>
            <a:off x="793790" y="5377934"/>
            <a:ext cx="9385221" cy="1088708"/>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Unlock the future of seamless communication with our innovative WhatsApp clone. Designed to enhance your messaging experience, this powerful app brings you the latest features for staying connected with friends, family, and colleagues.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pic>
        <p:nvPicPr>
          <p:cNvPr id="3" name="Image 1" descr="preencoded.png"/>
          <p:cNvPicPr>
            <a:picLocks noChangeAspect="1"/>
          </p:cNvPicPr>
          <p:nvPr/>
        </p:nvPicPr>
        <p:blipFill>
          <a:blip r:embed="rId4"/>
          <a:stretch>
            <a:fillRect/>
          </a:stretch>
        </p:blipFill>
        <p:spPr>
          <a:xfrm>
            <a:off x="283488" y="680799"/>
            <a:ext cx="3090505" cy="6868001"/>
          </a:xfrm>
          <a:prstGeom prst="rect">
            <a:avLst/>
          </a:prstGeom>
        </p:spPr>
      </p:pic>
      <p:sp>
        <p:nvSpPr>
          <p:cNvPr id="4" name="Text 0"/>
          <p:cNvSpPr/>
          <p:nvPr/>
        </p:nvSpPr>
        <p:spPr>
          <a:xfrm>
            <a:off x="4451390" y="2785229"/>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Login Screen</a:t>
            </a:r>
            <a:endParaRPr lang="en-US" sz="4450" dirty="0"/>
          </a:p>
        </p:txBody>
      </p:sp>
      <p:sp>
        <p:nvSpPr>
          <p:cNvPr id="5" name="Text 1"/>
          <p:cNvSpPr/>
          <p:nvPr/>
        </p:nvSpPr>
        <p:spPr>
          <a:xfrm>
            <a:off x="4814292" y="3834170"/>
            <a:ext cx="9022318"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4D4D1"/>
                </a:solidFill>
                <a:latin typeface="Roboto" pitchFamily="34" charset="0"/>
                <a:ea typeface="Roboto" pitchFamily="34" charset="-122"/>
                <a:cs typeface="Roboto" pitchFamily="34" charset="-120"/>
              </a:rPr>
              <a:t>The user-friendly login screen allows users to securely enter their email and password.</a:t>
            </a:r>
            <a:endParaRPr lang="en-US" sz="1750" dirty="0"/>
          </a:p>
        </p:txBody>
      </p:sp>
      <p:sp>
        <p:nvSpPr>
          <p:cNvPr id="6" name="Text 2"/>
          <p:cNvSpPr/>
          <p:nvPr/>
        </p:nvSpPr>
        <p:spPr>
          <a:xfrm>
            <a:off x="4814292" y="4276368"/>
            <a:ext cx="9022318"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4D4D1"/>
                </a:solidFill>
                <a:latin typeface="Roboto" pitchFamily="34" charset="0"/>
                <a:ea typeface="Roboto" pitchFamily="34" charset="-122"/>
                <a:cs typeface="Roboto" pitchFamily="34" charset="-120"/>
              </a:rPr>
              <a:t>Ensures seamless access to the app with input validation for error-free login.</a:t>
            </a:r>
            <a:endParaRPr lang="en-US" sz="1750" dirty="0"/>
          </a:p>
        </p:txBody>
      </p:sp>
      <p:sp>
        <p:nvSpPr>
          <p:cNvPr id="7" name="Text 3"/>
          <p:cNvSpPr/>
          <p:nvPr/>
        </p:nvSpPr>
        <p:spPr>
          <a:xfrm>
            <a:off x="4814292" y="4718566"/>
            <a:ext cx="9022318"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D4D4D1"/>
                </a:solidFill>
                <a:latin typeface="Roboto" pitchFamily="34" charset="0"/>
                <a:ea typeface="Roboto" pitchFamily="34" charset="-122"/>
                <a:cs typeface="Roboto" pitchFamily="34" charset="-120"/>
              </a:rPr>
              <a:t>Includes options like “Forgot Password” for password recovery and "Sign Up" for new users.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13040" y="403979"/>
            <a:ext cx="6730008" cy="458033"/>
          </a:xfrm>
          <a:prstGeom prst="rect">
            <a:avLst/>
          </a:prstGeom>
          <a:noFill/>
          <a:ln/>
        </p:spPr>
        <p:txBody>
          <a:bodyPr wrap="none" lIns="0" tIns="0" rIns="0" bIns="0" rtlCol="0" anchor="t"/>
          <a:lstStyle/>
          <a:p>
            <a:pPr marL="0" indent="0">
              <a:lnSpc>
                <a:spcPts val="3600"/>
              </a:lnSpc>
              <a:buNone/>
            </a:pPr>
            <a:r>
              <a:rPr lang="en-US" sz="2850" dirty="0">
                <a:solidFill>
                  <a:srgbClr val="F3F3F2"/>
                </a:solidFill>
                <a:latin typeface="IBM Plex Sans Medium" pitchFamily="34" charset="0"/>
                <a:ea typeface="IBM Plex Sans Medium" pitchFamily="34" charset="-122"/>
                <a:cs typeface="IBM Plex Sans Medium" pitchFamily="34" charset="-120"/>
              </a:rPr>
              <a:t>Authentication with Gmail &amp; Verification</a:t>
            </a:r>
            <a:endParaRPr lang="en-US" sz="2850" dirty="0"/>
          </a:p>
        </p:txBody>
      </p:sp>
      <p:pic>
        <p:nvPicPr>
          <p:cNvPr id="3" name="Image 0" descr="preencoded.png"/>
          <p:cNvPicPr>
            <a:picLocks noChangeAspect="1"/>
          </p:cNvPicPr>
          <p:nvPr/>
        </p:nvPicPr>
        <p:blipFill>
          <a:blip r:embed="rId3"/>
          <a:stretch>
            <a:fillRect/>
          </a:stretch>
        </p:blipFill>
        <p:spPr>
          <a:xfrm>
            <a:off x="3031927" y="1246703"/>
            <a:ext cx="1585555" cy="3523417"/>
          </a:xfrm>
          <a:prstGeom prst="rect">
            <a:avLst/>
          </a:prstGeom>
        </p:spPr>
      </p:pic>
      <p:sp>
        <p:nvSpPr>
          <p:cNvPr id="4" name="Text 1"/>
          <p:cNvSpPr/>
          <p:nvPr/>
        </p:nvSpPr>
        <p:spPr>
          <a:xfrm>
            <a:off x="2725222" y="4935022"/>
            <a:ext cx="2198846" cy="274796"/>
          </a:xfrm>
          <a:prstGeom prst="rect">
            <a:avLst/>
          </a:prstGeom>
          <a:noFill/>
          <a:ln/>
        </p:spPr>
        <p:txBody>
          <a:bodyPr wrap="none" lIns="0" tIns="0" rIns="0" bIns="0" rtlCol="0" anchor="t"/>
          <a:lstStyle/>
          <a:p>
            <a:pPr marL="0" indent="0" algn="ctr">
              <a:lnSpc>
                <a:spcPts val="2150"/>
              </a:lnSpc>
              <a:buNone/>
            </a:pPr>
            <a:r>
              <a:rPr lang="en-US" sz="1700" dirty="0">
                <a:solidFill>
                  <a:srgbClr val="F3F3F2"/>
                </a:solidFill>
                <a:latin typeface="IBM Plex Sans Medium" pitchFamily="34" charset="0"/>
                <a:ea typeface="IBM Plex Sans Medium" pitchFamily="34" charset="-122"/>
                <a:cs typeface="IBM Plex Sans Medium" pitchFamily="34" charset="-120"/>
              </a:rPr>
              <a:t>Sign Up Screen</a:t>
            </a:r>
            <a:endParaRPr lang="en-US" sz="1700" dirty="0"/>
          </a:p>
        </p:txBody>
      </p:sp>
      <p:pic>
        <p:nvPicPr>
          <p:cNvPr id="5" name="Image 1" descr="preencoded.png"/>
          <p:cNvPicPr>
            <a:picLocks noChangeAspect="1"/>
          </p:cNvPicPr>
          <p:nvPr/>
        </p:nvPicPr>
        <p:blipFill>
          <a:blip r:embed="rId4"/>
          <a:stretch>
            <a:fillRect/>
          </a:stretch>
        </p:blipFill>
        <p:spPr>
          <a:xfrm>
            <a:off x="10020538" y="1246703"/>
            <a:ext cx="1585555" cy="3523417"/>
          </a:xfrm>
          <a:prstGeom prst="rect">
            <a:avLst/>
          </a:prstGeom>
        </p:spPr>
      </p:pic>
      <p:sp>
        <p:nvSpPr>
          <p:cNvPr id="6" name="Text 2"/>
          <p:cNvSpPr/>
          <p:nvPr/>
        </p:nvSpPr>
        <p:spPr>
          <a:xfrm>
            <a:off x="9713833" y="4935022"/>
            <a:ext cx="2198846" cy="274796"/>
          </a:xfrm>
          <a:prstGeom prst="rect">
            <a:avLst/>
          </a:prstGeom>
          <a:noFill/>
          <a:ln/>
        </p:spPr>
        <p:txBody>
          <a:bodyPr wrap="none" lIns="0" tIns="0" rIns="0" bIns="0" rtlCol="0" anchor="t"/>
          <a:lstStyle/>
          <a:p>
            <a:pPr marL="0" indent="0" algn="ctr">
              <a:lnSpc>
                <a:spcPts val="2150"/>
              </a:lnSpc>
              <a:buNone/>
            </a:pPr>
            <a:r>
              <a:rPr lang="en-US" sz="1700" dirty="0">
                <a:solidFill>
                  <a:srgbClr val="F3F3F2"/>
                </a:solidFill>
                <a:latin typeface="IBM Plex Sans Medium" pitchFamily="34" charset="0"/>
                <a:ea typeface="IBM Plex Sans Medium" pitchFamily="34" charset="-122"/>
                <a:cs typeface="IBM Plex Sans Medium" pitchFamily="34" charset="-120"/>
              </a:rPr>
              <a:t>Verification Screen</a:t>
            </a:r>
            <a:endParaRPr lang="en-US" sz="1700" dirty="0"/>
          </a:p>
        </p:txBody>
      </p:sp>
      <p:sp>
        <p:nvSpPr>
          <p:cNvPr id="7" name="Shape 3"/>
          <p:cNvSpPr/>
          <p:nvPr/>
        </p:nvSpPr>
        <p:spPr>
          <a:xfrm>
            <a:off x="513040" y="5521285"/>
            <a:ext cx="4437102" cy="1313259"/>
          </a:xfrm>
          <a:prstGeom prst="roundRect">
            <a:avLst>
              <a:gd name="adj" fmla="val 1674"/>
            </a:avLst>
          </a:prstGeom>
          <a:solidFill>
            <a:srgbClr val="484B51"/>
          </a:solidFill>
          <a:ln/>
        </p:spPr>
        <p:txBody>
          <a:bodyPr/>
          <a:lstStyle/>
          <a:p>
            <a:endParaRPr lang="en-US"/>
          </a:p>
        </p:txBody>
      </p:sp>
      <p:sp>
        <p:nvSpPr>
          <p:cNvPr id="8" name="Text 4"/>
          <p:cNvSpPr/>
          <p:nvPr/>
        </p:nvSpPr>
        <p:spPr>
          <a:xfrm>
            <a:off x="659606" y="5667851"/>
            <a:ext cx="1832372" cy="228957"/>
          </a:xfrm>
          <a:prstGeom prst="rect">
            <a:avLst/>
          </a:prstGeom>
          <a:noFill/>
          <a:ln/>
        </p:spPr>
        <p:txBody>
          <a:bodyPr wrap="none" lIns="0" tIns="0" rIns="0" bIns="0" rtlCol="0" anchor="t"/>
          <a:lstStyle/>
          <a:p>
            <a:pPr marL="0" indent="0">
              <a:lnSpc>
                <a:spcPts val="1800"/>
              </a:lnSpc>
              <a:buNone/>
            </a:pPr>
            <a:r>
              <a:rPr lang="en-US" sz="1400" dirty="0">
                <a:solidFill>
                  <a:srgbClr val="D4D4D1"/>
                </a:solidFill>
                <a:latin typeface="IBM Plex Sans Medium" pitchFamily="34" charset="0"/>
                <a:ea typeface="IBM Plex Sans Medium" pitchFamily="34" charset="-122"/>
                <a:cs typeface="IBM Plex Sans Medium" pitchFamily="34" charset="-120"/>
              </a:rPr>
              <a:t>Secure Login</a:t>
            </a:r>
            <a:endParaRPr lang="en-US" sz="1400" dirty="0"/>
          </a:p>
        </p:txBody>
      </p:sp>
      <p:sp>
        <p:nvSpPr>
          <p:cNvPr id="9" name="Text 5"/>
          <p:cNvSpPr/>
          <p:nvPr/>
        </p:nvSpPr>
        <p:spPr>
          <a:xfrm>
            <a:off x="659606" y="5984677"/>
            <a:ext cx="4143970" cy="703302"/>
          </a:xfrm>
          <a:prstGeom prst="rect">
            <a:avLst/>
          </a:prstGeom>
          <a:noFill/>
          <a:ln/>
        </p:spPr>
        <p:txBody>
          <a:bodyPr wrap="square" lIns="0" tIns="0" rIns="0" bIns="0" rtlCol="0" anchor="t"/>
          <a:lstStyle/>
          <a:p>
            <a:pPr marL="0" indent="0">
              <a:lnSpc>
                <a:spcPts val="1800"/>
              </a:lnSpc>
              <a:buNone/>
            </a:pPr>
            <a:r>
              <a:rPr lang="en-US" sz="1150" dirty="0">
                <a:solidFill>
                  <a:srgbClr val="D4D4D1"/>
                </a:solidFill>
                <a:latin typeface="Roboto" pitchFamily="34" charset="0"/>
                <a:ea typeface="Roboto" pitchFamily="34" charset="-122"/>
                <a:cs typeface="Roboto" pitchFamily="34" charset="-120"/>
              </a:rPr>
              <a:t>Streamline the sign-in process by integrating Gmail authentication, ensuring a seamless and secure experience for your users.</a:t>
            </a:r>
            <a:endParaRPr lang="en-US" sz="1150" dirty="0"/>
          </a:p>
        </p:txBody>
      </p:sp>
      <p:sp>
        <p:nvSpPr>
          <p:cNvPr id="10" name="Shape 6"/>
          <p:cNvSpPr/>
          <p:nvPr/>
        </p:nvSpPr>
        <p:spPr>
          <a:xfrm>
            <a:off x="5096708" y="5521285"/>
            <a:ext cx="4437102" cy="1313259"/>
          </a:xfrm>
          <a:prstGeom prst="roundRect">
            <a:avLst>
              <a:gd name="adj" fmla="val 1674"/>
            </a:avLst>
          </a:prstGeom>
          <a:solidFill>
            <a:srgbClr val="484B51"/>
          </a:solidFill>
          <a:ln/>
        </p:spPr>
        <p:txBody>
          <a:bodyPr/>
          <a:lstStyle/>
          <a:p>
            <a:endParaRPr lang="en-US"/>
          </a:p>
        </p:txBody>
      </p:sp>
      <p:sp>
        <p:nvSpPr>
          <p:cNvPr id="11" name="Text 7"/>
          <p:cNvSpPr/>
          <p:nvPr/>
        </p:nvSpPr>
        <p:spPr>
          <a:xfrm>
            <a:off x="5243274" y="5667851"/>
            <a:ext cx="2257306" cy="228957"/>
          </a:xfrm>
          <a:prstGeom prst="rect">
            <a:avLst/>
          </a:prstGeom>
          <a:noFill/>
          <a:ln/>
        </p:spPr>
        <p:txBody>
          <a:bodyPr wrap="none" lIns="0" tIns="0" rIns="0" bIns="0" rtlCol="0" anchor="t"/>
          <a:lstStyle/>
          <a:p>
            <a:pPr marL="0" indent="0">
              <a:lnSpc>
                <a:spcPts val="1800"/>
              </a:lnSpc>
              <a:buNone/>
            </a:pPr>
            <a:r>
              <a:rPr lang="en-US" sz="1400" dirty="0">
                <a:solidFill>
                  <a:srgbClr val="D4D4D1"/>
                </a:solidFill>
                <a:latin typeface="IBM Plex Sans Medium" pitchFamily="34" charset="0"/>
                <a:ea typeface="IBM Plex Sans Medium" pitchFamily="34" charset="-122"/>
                <a:cs typeface="IBM Plex Sans Medium" pitchFamily="34" charset="-120"/>
              </a:rPr>
              <a:t>Phone Number Verification</a:t>
            </a:r>
            <a:endParaRPr lang="en-US" sz="1400" dirty="0"/>
          </a:p>
        </p:txBody>
      </p:sp>
      <p:sp>
        <p:nvSpPr>
          <p:cNvPr id="12" name="Text 8"/>
          <p:cNvSpPr/>
          <p:nvPr/>
        </p:nvSpPr>
        <p:spPr>
          <a:xfrm>
            <a:off x="5243274" y="5984677"/>
            <a:ext cx="4143970" cy="703302"/>
          </a:xfrm>
          <a:prstGeom prst="rect">
            <a:avLst/>
          </a:prstGeom>
          <a:noFill/>
          <a:ln/>
        </p:spPr>
        <p:txBody>
          <a:bodyPr wrap="square" lIns="0" tIns="0" rIns="0" bIns="0" rtlCol="0" anchor="t"/>
          <a:lstStyle/>
          <a:p>
            <a:pPr marL="0" indent="0">
              <a:lnSpc>
                <a:spcPts val="1800"/>
              </a:lnSpc>
              <a:buNone/>
            </a:pPr>
            <a:r>
              <a:rPr lang="en-US" sz="1150" dirty="0">
                <a:solidFill>
                  <a:srgbClr val="D4D4D1"/>
                </a:solidFill>
                <a:latin typeface="Roboto" pitchFamily="34" charset="0"/>
                <a:ea typeface="Roboto" pitchFamily="34" charset="-122"/>
                <a:cs typeface="Roboto" pitchFamily="34" charset="-120"/>
              </a:rPr>
              <a:t>Implement a robust verification system using users' phone numbers to validate their identities, adding an extra layer of security.</a:t>
            </a:r>
            <a:endParaRPr lang="en-US" sz="1150" dirty="0"/>
          </a:p>
        </p:txBody>
      </p:sp>
      <p:sp>
        <p:nvSpPr>
          <p:cNvPr id="13" name="Shape 9"/>
          <p:cNvSpPr/>
          <p:nvPr/>
        </p:nvSpPr>
        <p:spPr>
          <a:xfrm>
            <a:off x="9680377" y="5521285"/>
            <a:ext cx="4437102" cy="1313259"/>
          </a:xfrm>
          <a:prstGeom prst="roundRect">
            <a:avLst>
              <a:gd name="adj" fmla="val 1674"/>
            </a:avLst>
          </a:prstGeom>
          <a:solidFill>
            <a:srgbClr val="484B51"/>
          </a:solidFill>
          <a:ln/>
        </p:spPr>
        <p:txBody>
          <a:bodyPr/>
          <a:lstStyle/>
          <a:p>
            <a:endParaRPr lang="en-US"/>
          </a:p>
        </p:txBody>
      </p:sp>
      <p:sp>
        <p:nvSpPr>
          <p:cNvPr id="14" name="Text 10"/>
          <p:cNvSpPr/>
          <p:nvPr/>
        </p:nvSpPr>
        <p:spPr>
          <a:xfrm>
            <a:off x="9826943" y="5667851"/>
            <a:ext cx="1832372" cy="228957"/>
          </a:xfrm>
          <a:prstGeom prst="rect">
            <a:avLst/>
          </a:prstGeom>
          <a:noFill/>
          <a:ln/>
        </p:spPr>
        <p:txBody>
          <a:bodyPr wrap="none" lIns="0" tIns="0" rIns="0" bIns="0" rtlCol="0" anchor="t"/>
          <a:lstStyle/>
          <a:p>
            <a:pPr marL="0" indent="0">
              <a:lnSpc>
                <a:spcPts val="1800"/>
              </a:lnSpc>
              <a:buNone/>
            </a:pPr>
            <a:r>
              <a:rPr lang="en-US" sz="1400" dirty="0">
                <a:solidFill>
                  <a:srgbClr val="D4D4D1"/>
                </a:solidFill>
                <a:latin typeface="IBM Plex Sans Medium" pitchFamily="34" charset="0"/>
                <a:ea typeface="IBM Plex Sans Medium" pitchFamily="34" charset="-122"/>
                <a:cs typeface="IBM Plex Sans Medium" pitchFamily="34" charset="-120"/>
              </a:rPr>
              <a:t>Hassle-free Access</a:t>
            </a:r>
            <a:endParaRPr lang="en-US" sz="1400" dirty="0"/>
          </a:p>
        </p:txBody>
      </p:sp>
      <p:sp>
        <p:nvSpPr>
          <p:cNvPr id="15" name="Text 11"/>
          <p:cNvSpPr/>
          <p:nvPr/>
        </p:nvSpPr>
        <p:spPr>
          <a:xfrm>
            <a:off x="9826943" y="5984677"/>
            <a:ext cx="4143970" cy="468868"/>
          </a:xfrm>
          <a:prstGeom prst="rect">
            <a:avLst/>
          </a:prstGeom>
          <a:noFill/>
          <a:ln/>
        </p:spPr>
        <p:txBody>
          <a:bodyPr wrap="square" lIns="0" tIns="0" rIns="0" bIns="0" rtlCol="0" anchor="t"/>
          <a:lstStyle/>
          <a:p>
            <a:pPr marL="0" indent="0">
              <a:lnSpc>
                <a:spcPts val="1800"/>
              </a:lnSpc>
              <a:buNone/>
            </a:pPr>
            <a:r>
              <a:rPr lang="en-US" sz="1150" dirty="0">
                <a:solidFill>
                  <a:srgbClr val="D4D4D1"/>
                </a:solidFill>
                <a:latin typeface="Roboto" pitchFamily="34" charset="0"/>
                <a:ea typeface="Roboto" pitchFamily="34" charset="-122"/>
                <a:cs typeface="Roboto" pitchFamily="34" charset="-120"/>
              </a:rPr>
              <a:t>Provide your users with a convenient and frictionless way to log in, allowing them to focus on their messaging needs.</a:t>
            </a:r>
            <a:endParaRPr lang="en-US" sz="1150" dirty="0"/>
          </a:p>
        </p:txBody>
      </p:sp>
      <p:sp>
        <p:nvSpPr>
          <p:cNvPr id="16" name="Shape 12"/>
          <p:cNvSpPr/>
          <p:nvPr/>
        </p:nvSpPr>
        <p:spPr>
          <a:xfrm>
            <a:off x="513040" y="6981111"/>
            <a:ext cx="13604319" cy="844391"/>
          </a:xfrm>
          <a:prstGeom prst="roundRect">
            <a:avLst>
              <a:gd name="adj" fmla="val 2604"/>
            </a:avLst>
          </a:prstGeom>
          <a:solidFill>
            <a:srgbClr val="484B51"/>
          </a:solidFill>
          <a:ln/>
        </p:spPr>
        <p:txBody>
          <a:bodyPr/>
          <a:lstStyle/>
          <a:p>
            <a:endParaRPr lang="en-US"/>
          </a:p>
        </p:txBody>
      </p:sp>
      <p:sp>
        <p:nvSpPr>
          <p:cNvPr id="17" name="Text 13"/>
          <p:cNvSpPr/>
          <p:nvPr/>
        </p:nvSpPr>
        <p:spPr>
          <a:xfrm>
            <a:off x="659606" y="7127677"/>
            <a:ext cx="1832372" cy="228957"/>
          </a:xfrm>
          <a:prstGeom prst="rect">
            <a:avLst/>
          </a:prstGeom>
          <a:noFill/>
          <a:ln/>
        </p:spPr>
        <p:txBody>
          <a:bodyPr wrap="none" lIns="0" tIns="0" rIns="0" bIns="0" rtlCol="0" anchor="t"/>
          <a:lstStyle/>
          <a:p>
            <a:pPr marL="0" indent="0">
              <a:lnSpc>
                <a:spcPts val="1800"/>
              </a:lnSpc>
              <a:buNone/>
            </a:pPr>
            <a:r>
              <a:rPr lang="en-US" sz="1400" dirty="0">
                <a:solidFill>
                  <a:srgbClr val="D4D4D1"/>
                </a:solidFill>
                <a:latin typeface="IBM Plex Sans Medium" pitchFamily="34" charset="0"/>
                <a:ea typeface="IBM Plex Sans Medium" pitchFamily="34" charset="-122"/>
                <a:cs typeface="IBM Plex Sans Medium" pitchFamily="34" charset="-120"/>
              </a:rPr>
              <a:t>Enhanced Privacy</a:t>
            </a:r>
            <a:endParaRPr lang="en-US" sz="1400" dirty="0"/>
          </a:p>
        </p:txBody>
      </p:sp>
      <p:sp>
        <p:nvSpPr>
          <p:cNvPr id="18" name="Text 14"/>
          <p:cNvSpPr/>
          <p:nvPr/>
        </p:nvSpPr>
        <p:spPr>
          <a:xfrm>
            <a:off x="659606" y="7444502"/>
            <a:ext cx="13311188" cy="234434"/>
          </a:xfrm>
          <a:prstGeom prst="rect">
            <a:avLst/>
          </a:prstGeom>
          <a:noFill/>
          <a:ln/>
        </p:spPr>
        <p:txBody>
          <a:bodyPr wrap="none" lIns="0" tIns="0" rIns="0" bIns="0" rtlCol="0" anchor="t"/>
          <a:lstStyle/>
          <a:p>
            <a:pPr marL="0" indent="0">
              <a:lnSpc>
                <a:spcPts val="1800"/>
              </a:lnSpc>
              <a:buNone/>
            </a:pPr>
            <a:r>
              <a:rPr lang="en-US" sz="1150" dirty="0">
                <a:solidFill>
                  <a:srgbClr val="D4D4D1"/>
                </a:solidFill>
                <a:latin typeface="Roboto" pitchFamily="34" charset="0"/>
                <a:ea typeface="Roboto" pitchFamily="34" charset="-122"/>
                <a:cs typeface="Roboto" pitchFamily="34" charset="-120"/>
              </a:rPr>
              <a:t>Protect user data by ensuring robust authentication and verification processes, giving your users peace of mind.</a:t>
            </a:r>
            <a:endParaRPr lang="en-US" sz="11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00326" y="550545"/>
            <a:ext cx="10834449" cy="625316"/>
          </a:xfrm>
          <a:prstGeom prst="rect">
            <a:avLst/>
          </a:prstGeom>
          <a:noFill/>
          <a:ln/>
        </p:spPr>
        <p:txBody>
          <a:bodyPr wrap="none" lIns="0" tIns="0" rIns="0" bIns="0" rtlCol="0" anchor="t"/>
          <a:lstStyle/>
          <a:p>
            <a:pPr marL="0" indent="0">
              <a:lnSpc>
                <a:spcPts val="4900"/>
              </a:lnSpc>
              <a:buNone/>
            </a:pPr>
            <a:r>
              <a:rPr lang="en-US" sz="3900" dirty="0">
                <a:solidFill>
                  <a:srgbClr val="F3F3F2"/>
                </a:solidFill>
                <a:latin typeface="IBM Plex Sans Medium" pitchFamily="34" charset="0"/>
                <a:ea typeface="IBM Plex Sans Medium" pitchFamily="34" charset="-122"/>
                <a:cs typeface="IBM Plex Sans Medium" pitchFamily="34" charset="-120"/>
              </a:rPr>
              <a:t>Light and Dark Mode for Enhanced Accessibility</a:t>
            </a:r>
            <a:endParaRPr lang="en-US" sz="3900" dirty="0"/>
          </a:p>
        </p:txBody>
      </p:sp>
      <p:pic>
        <p:nvPicPr>
          <p:cNvPr id="3" name="Image 0" descr="preencoded.png"/>
          <p:cNvPicPr>
            <a:picLocks noChangeAspect="1"/>
          </p:cNvPicPr>
          <p:nvPr/>
        </p:nvPicPr>
        <p:blipFill>
          <a:blip r:embed="rId3"/>
          <a:stretch>
            <a:fillRect/>
          </a:stretch>
        </p:blipFill>
        <p:spPr>
          <a:xfrm>
            <a:off x="2891195" y="1701046"/>
            <a:ext cx="1988939" cy="4419838"/>
          </a:xfrm>
          <a:prstGeom prst="rect">
            <a:avLst/>
          </a:prstGeom>
        </p:spPr>
      </p:pic>
      <p:sp>
        <p:nvSpPr>
          <p:cNvPr id="4" name="Text 1"/>
          <p:cNvSpPr/>
          <p:nvPr/>
        </p:nvSpPr>
        <p:spPr>
          <a:xfrm>
            <a:off x="2634972" y="6345912"/>
            <a:ext cx="2501384" cy="312658"/>
          </a:xfrm>
          <a:prstGeom prst="rect">
            <a:avLst/>
          </a:prstGeom>
          <a:noFill/>
          <a:ln/>
        </p:spPr>
        <p:txBody>
          <a:bodyPr wrap="none" lIns="0" tIns="0" rIns="0" bIns="0" rtlCol="0" anchor="t"/>
          <a:lstStyle/>
          <a:p>
            <a:pPr marL="0" indent="0" algn="ctr">
              <a:lnSpc>
                <a:spcPts val="2450"/>
              </a:lnSpc>
              <a:buNone/>
            </a:pPr>
            <a:r>
              <a:rPr lang="en-US" sz="1950" dirty="0">
                <a:solidFill>
                  <a:srgbClr val="F3F3F2"/>
                </a:solidFill>
                <a:latin typeface="IBM Plex Sans Medium" pitchFamily="34" charset="0"/>
                <a:ea typeface="IBM Plex Sans Medium" pitchFamily="34" charset="-122"/>
                <a:cs typeface="IBM Plex Sans Medium" pitchFamily="34" charset="-120"/>
              </a:rPr>
              <a:t>Dark Mode</a:t>
            </a:r>
            <a:endParaRPr lang="en-US" sz="1950" dirty="0"/>
          </a:p>
        </p:txBody>
      </p:sp>
      <p:sp>
        <p:nvSpPr>
          <p:cNvPr id="5" name="Text 2"/>
          <p:cNvSpPr/>
          <p:nvPr/>
        </p:nvSpPr>
        <p:spPr>
          <a:xfrm>
            <a:off x="700326" y="6858595"/>
            <a:ext cx="6370796" cy="640318"/>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Optimized for low-light settings, offering a sleek, modern look while saving battery life on OLED screens and improving readability at night.</a:t>
            </a:r>
            <a:endParaRPr lang="en-US" sz="1550" dirty="0"/>
          </a:p>
        </p:txBody>
      </p:sp>
      <p:pic>
        <p:nvPicPr>
          <p:cNvPr id="6" name="Image 1" descr="preencoded.png"/>
          <p:cNvPicPr>
            <a:picLocks noChangeAspect="1"/>
          </p:cNvPicPr>
          <p:nvPr/>
        </p:nvPicPr>
        <p:blipFill>
          <a:blip r:embed="rId4"/>
          <a:stretch>
            <a:fillRect/>
          </a:stretch>
        </p:blipFill>
        <p:spPr>
          <a:xfrm>
            <a:off x="9769078" y="1701046"/>
            <a:ext cx="1966436" cy="4369832"/>
          </a:xfrm>
          <a:prstGeom prst="rect">
            <a:avLst/>
          </a:prstGeom>
        </p:spPr>
      </p:pic>
      <p:sp>
        <p:nvSpPr>
          <p:cNvPr id="7" name="Text 3"/>
          <p:cNvSpPr/>
          <p:nvPr/>
        </p:nvSpPr>
        <p:spPr>
          <a:xfrm>
            <a:off x="9501545" y="6295906"/>
            <a:ext cx="2501384" cy="312658"/>
          </a:xfrm>
          <a:prstGeom prst="rect">
            <a:avLst/>
          </a:prstGeom>
          <a:noFill/>
          <a:ln/>
        </p:spPr>
        <p:txBody>
          <a:bodyPr wrap="none" lIns="0" tIns="0" rIns="0" bIns="0" rtlCol="0" anchor="t"/>
          <a:lstStyle/>
          <a:p>
            <a:pPr marL="0" indent="0" algn="ctr">
              <a:lnSpc>
                <a:spcPts val="2450"/>
              </a:lnSpc>
              <a:buNone/>
            </a:pPr>
            <a:r>
              <a:rPr lang="en-US" sz="1950" dirty="0">
                <a:solidFill>
                  <a:srgbClr val="F3F3F2"/>
                </a:solidFill>
                <a:latin typeface="IBM Plex Sans Medium" pitchFamily="34" charset="0"/>
                <a:ea typeface="IBM Plex Sans Medium" pitchFamily="34" charset="-122"/>
                <a:cs typeface="IBM Plex Sans Medium" pitchFamily="34" charset="-120"/>
              </a:rPr>
              <a:t>Light Mode</a:t>
            </a:r>
            <a:endParaRPr lang="en-US" sz="1950" dirty="0"/>
          </a:p>
        </p:txBody>
      </p:sp>
      <p:sp>
        <p:nvSpPr>
          <p:cNvPr id="8" name="Text 4"/>
          <p:cNvSpPr/>
          <p:nvPr/>
        </p:nvSpPr>
        <p:spPr>
          <a:xfrm>
            <a:off x="7566898" y="6808589"/>
            <a:ext cx="6370796" cy="640318"/>
          </a:xfrm>
          <a:prstGeom prst="rect">
            <a:avLst/>
          </a:prstGeom>
          <a:noFill/>
          <a:ln/>
        </p:spPr>
        <p:txBody>
          <a:bodyPr wrap="square" lIns="0" tIns="0" rIns="0" bIns="0" rtlCol="0" anchor="t"/>
          <a:lstStyle/>
          <a:p>
            <a:pPr marL="0" indent="0" algn="l">
              <a:lnSpc>
                <a:spcPts val="2500"/>
              </a:lnSpc>
              <a:buNone/>
            </a:pPr>
            <a:r>
              <a:rPr lang="en-US" sz="1550" dirty="0">
                <a:solidFill>
                  <a:srgbClr val="D4D4D1"/>
                </a:solidFill>
                <a:latin typeface="Roboto" pitchFamily="34" charset="0"/>
                <a:ea typeface="Roboto" pitchFamily="34" charset="-122"/>
                <a:cs typeface="Roboto" pitchFamily="34" charset="-120"/>
              </a:rPr>
              <a:t>and clear design, ideal for daylight or well-lit environments, reducing eye strain during the day.</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pic>
        <p:nvPicPr>
          <p:cNvPr id="3" name="Image 1" descr="preencoded.png"/>
          <p:cNvPicPr>
            <a:picLocks noChangeAspect="1"/>
          </p:cNvPicPr>
          <p:nvPr/>
        </p:nvPicPr>
        <p:blipFill>
          <a:blip r:embed="rId4"/>
          <a:stretch>
            <a:fillRect/>
          </a:stretch>
        </p:blipFill>
        <p:spPr>
          <a:xfrm>
            <a:off x="283488" y="680799"/>
            <a:ext cx="3090505" cy="6868001"/>
          </a:xfrm>
          <a:prstGeom prst="rect">
            <a:avLst/>
          </a:prstGeom>
        </p:spPr>
      </p:pic>
      <p:sp>
        <p:nvSpPr>
          <p:cNvPr id="4" name="Text 0"/>
          <p:cNvSpPr/>
          <p:nvPr/>
        </p:nvSpPr>
        <p:spPr>
          <a:xfrm>
            <a:off x="4451390" y="1999893"/>
            <a:ext cx="7880390" cy="708779"/>
          </a:xfrm>
          <a:prstGeom prst="rect">
            <a:avLst/>
          </a:prstGeom>
          <a:noFill/>
          <a:ln/>
        </p:spPr>
        <p:txBody>
          <a:bodyPr wrap="none" lIns="0" tIns="0" rIns="0" bIns="0" rtlCol="0" anchor="t"/>
          <a:lstStyle/>
          <a:p>
            <a:pPr marL="0" indent="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Chat Functionality with Others</a:t>
            </a:r>
            <a:endParaRPr lang="en-US" sz="4450" dirty="0"/>
          </a:p>
        </p:txBody>
      </p:sp>
      <p:sp>
        <p:nvSpPr>
          <p:cNvPr id="5" name="Text 1"/>
          <p:cNvSpPr/>
          <p:nvPr/>
        </p:nvSpPr>
        <p:spPr>
          <a:xfrm>
            <a:off x="4451390" y="304883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One-on-One Chats</a:t>
            </a:r>
            <a:endParaRPr lang="en-US" sz="2200" dirty="0"/>
          </a:p>
        </p:txBody>
      </p:sp>
      <p:sp>
        <p:nvSpPr>
          <p:cNvPr id="6" name="Text 2"/>
          <p:cNvSpPr/>
          <p:nvPr/>
        </p:nvSpPr>
        <p:spPr>
          <a:xfrm>
            <a:off x="4451390" y="3743325"/>
            <a:ext cx="9385221" cy="725805"/>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Facilitate private conversations between individual users, enabling them to share messages, files, and multimedia content securely.</a:t>
            </a:r>
            <a:endParaRPr lang="en-US" sz="1750" dirty="0"/>
          </a:p>
        </p:txBody>
      </p:sp>
      <p:sp>
        <p:nvSpPr>
          <p:cNvPr id="7" name="Text 3"/>
          <p:cNvSpPr/>
          <p:nvPr/>
        </p:nvSpPr>
        <p:spPr>
          <a:xfrm>
            <a:off x="4451390" y="480929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Group Chats</a:t>
            </a:r>
            <a:endParaRPr lang="en-US" sz="2200" dirty="0"/>
          </a:p>
        </p:txBody>
      </p:sp>
      <p:sp>
        <p:nvSpPr>
          <p:cNvPr id="8" name="Text 4"/>
          <p:cNvSpPr/>
          <p:nvPr/>
        </p:nvSpPr>
        <p:spPr>
          <a:xfrm>
            <a:off x="4451390" y="5503783"/>
            <a:ext cx="9385221" cy="725805"/>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Allow users to create and participate in group conversations, fostering collaboration and the exchange of ideas among multiple participants.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10163056" y="283488"/>
            <a:ext cx="3448169" cy="7662624"/>
          </a:xfrm>
          <a:prstGeom prst="rect">
            <a:avLst/>
          </a:prstGeom>
        </p:spPr>
      </p:pic>
      <p:sp>
        <p:nvSpPr>
          <p:cNvPr id="4" name="Text 0"/>
          <p:cNvSpPr/>
          <p:nvPr/>
        </p:nvSpPr>
        <p:spPr>
          <a:xfrm>
            <a:off x="793790" y="74818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Powerful Search for Users by Name or Phone Number</a:t>
            </a:r>
            <a:endParaRPr lang="en-US" sz="4450" dirty="0"/>
          </a:p>
        </p:txBody>
      </p:sp>
      <p:sp>
        <p:nvSpPr>
          <p:cNvPr id="5" name="Shape 1"/>
          <p:cNvSpPr/>
          <p:nvPr/>
        </p:nvSpPr>
        <p:spPr>
          <a:xfrm>
            <a:off x="793790" y="2761059"/>
            <a:ext cx="510302" cy="510302"/>
          </a:xfrm>
          <a:prstGeom prst="roundRect">
            <a:avLst>
              <a:gd name="adj" fmla="val 6667"/>
            </a:avLst>
          </a:prstGeom>
          <a:solidFill>
            <a:srgbClr val="484B51"/>
          </a:solidFill>
          <a:ln/>
        </p:spPr>
        <p:txBody>
          <a:bodyPr/>
          <a:lstStyle/>
          <a:p>
            <a:endParaRPr lang="en-US"/>
          </a:p>
        </p:txBody>
      </p:sp>
      <p:sp>
        <p:nvSpPr>
          <p:cNvPr id="6" name="Text 2"/>
          <p:cNvSpPr/>
          <p:nvPr/>
        </p:nvSpPr>
        <p:spPr>
          <a:xfrm>
            <a:off x="946785" y="2846070"/>
            <a:ext cx="204192" cy="340281"/>
          </a:xfrm>
          <a:prstGeom prst="rect">
            <a:avLst/>
          </a:prstGeom>
          <a:noFill/>
          <a:ln/>
        </p:spPr>
        <p:txBody>
          <a:bodyPr wrap="none" lIns="0" tIns="0" rIns="0" bIns="0" rtlCol="0" anchor="t"/>
          <a:lstStyle/>
          <a:p>
            <a:pPr marL="0" indent="0" algn="ctr">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1</a:t>
            </a:r>
            <a:endParaRPr lang="en-US" sz="2650" dirty="0"/>
          </a:p>
        </p:txBody>
      </p:sp>
      <p:sp>
        <p:nvSpPr>
          <p:cNvPr id="7" name="Text 3"/>
          <p:cNvSpPr/>
          <p:nvPr/>
        </p:nvSpPr>
        <p:spPr>
          <a:xfrm>
            <a:off x="1530906" y="27610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Intuitive Search</a:t>
            </a:r>
            <a:endParaRPr lang="en-US" sz="2200" dirty="0"/>
          </a:p>
        </p:txBody>
      </p:sp>
      <p:sp>
        <p:nvSpPr>
          <p:cNvPr id="8" name="Text 4"/>
          <p:cNvSpPr/>
          <p:nvPr/>
        </p:nvSpPr>
        <p:spPr>
          <a:xfrm>
            <a:off x="1530906" y="3251478"/>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Implement a user-friendly search functionality that allows users to find their contacts by name or phone number, facilitating efficient communication.</a:t>
            </a:r>
            <a:endParaRPr lang="en-US" sz="1750" dirty="0"/>
          </a:p>
        </p:txBody>
      </p:sp>
      <p:sp>
        <p:nvSpPr>
          <p:cNvPr id="9" name="Shape 5"/>
          <p:cNvSpPr/>
          <p:nvPr/>
        </p:nvSpPr>
        <p:spPr>
          <a:xfrm>
            <a:off x="4685467" y="2761059"/>
            <a:ext cx="510302" cy="510302"/>
          </a:xfrm>
          <a:prstGeom prst="roundRect">
            <a:avLst>
              <a:gd name="adj" fmla="val 6667"/>
            </a:avLst>
          </a:prstGeom>
          <a:solidFill>
            <a:srgbClr val="484B51"/>
          </a:solidFill>
          <a:ln/>
        </p:spPr>
        <p:txBody>
          <a:bodyPr/>
          <a:lstStyle/>
          <a:p>
            <a:endParaRPr lang="en-US"/>
          </a:p>
        </p:txBody>
      </p:sp>
      <p:sp>
        <p:nvSpPr>
          <p:cNvPr id="10" name="Text 6"/>
          <p:cNvSpPr/>
          <p:nvPr/>
        </p:nvSpPr>
        <p:spPr>
          <a:xfrm>
            <a:off x="4838462" y="2846070"/>
            <a:ext cx="204192" cy="340281"/>
          </a:xfrm>
          <a:prstGeom prst="rect">
            <a:avLst/>
          </a:prstGeom>
          <a:noFill/>
          <a:ln/>
        </p:spPr>
        <p:txBody>
          <a:bodyPr wrap="none" lIns="0" tIns="0" rIns="0" bIns="0" rtlCol="0" anchor="t"/>
          <a:lstStyle/>
          <a:p>
            <a:pPr marL="0" indent="0" algn="ctr">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2</a:t>
            </a:r>
            <a:endParaRPr lang="en-US" sz="2650" dirty="0"/>
          </a:p>
        </p:txBody>
      </p:sp>
      <p:sp>
        <p:nvSpPr>
          <p:cNvPr id="11" name="Text 7"/>
          <p:cNvSpPr/>
          <p:nvPr/>
        </p:nvSpPr>
        <p:spPr>
          <a:xfrm>
            <a:off x="5422583" y="2761059"/>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Comprehensive Results</a:t>
            </a:r>
            <a:endParaRPr lang="en-US" sz="2200" dirty="0"/>
          </a:p>
        </p:txBody>
      </p:sp>
      <p:sp>
        <p:nvSpPr>
          <p:cNvPr id="12" name="Text 8"/>
          <p:cNvSpPr/>
          <p:nvPr/>
        </p:nvSpPr>
        <p:spPr>
          <a:xfrm>
            <a:off x="5422583" y="3605808"/>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Ensure that the search feature provides accurate and comprehensive results, enabling users to quickly connect with the desired contacts.</a:t>
            </a:r>
            <a:endParaRPr lang="en-US" sz="1750" dirty="0"/>
          </a:p>
        </p:txBody>
      </p:sp>
      <p:sp>
        <p:nvSpPr>
          <p:cNvPr id="13" name="Shape 9"/>
          <p:cNvSpPr/>
          <p:nvPr/>
        </p:nvSpPr>
        <p:spPr>
          <a:xfrm>
            <a:off x="793790" y="6265188"/>
            <a:ext cx="510302" cy="510302"/>
          </a:xfrm>
          <a:prstGeom prst="roundRect">
            <a:avLst>
              <a:gd name="adj" fmla="val 6667"/>
            </a:avLst>
          </a:prstGeom>
          <a:solidFill>
            <a:srgbClr val="484B51"/>
          </a:solidFill>
          <a:ln/>
        </p:spPr>
        <p:txBody>
          <a:bodyPr/>
          <a:lstStyle/>
          <a:p>
            <a:endParaRPr lang="en-US"/>
          </a:p>
        </p:txBody>
      </p:sp>
      <p:sp>
        <p:nvSpPr>
          <p:cNvPr id="14" name="Text 10"/>
          <p:cNvSpPr/>
          <p:nvPr/>
        </p:nvSpPr>
        <p:spPr>
          <a:xfrm>
            <a:off x="946785" y="6350198"/>
            <a:ext cx="204192" cy="340281"/>
          </a:xfrm>
          <a:prstGeom prst="rect">
            <a:avLst/>
          </a:prstGeom>
          <a:noFill/>
          <a:ln/>
        </p:spPr>
        <p:txBody>
          <a:bodyPr wrap="none" lIns="0" tIns="0" rIns="0" bIns="0" rtlCol="0" anchor="t"/>
          <a:lstStyle/>
          <a:p>
            <a:pPr marL="0" indent="0" algn="ctr">
              <a:lnSpc>
                <a:spcPts val="2650"/>
              </a:lnSpc>
              <a:buNone/>
            </a:pPr>
            <a:r>
              <a:rPr lang="en-US" sz="2650" dirty="0">
                <a:solidFill>
                  <a:srgbClr val="D4D4D1"/>
                </a:solidFill>
                <a:latin typeface="IBM Plex Sans Medium" pitchFamily="34" charset="0"/>
                <a:ea typeface="IBM Plex Sans Medium" pitchFamily="34" charset="-122"/>
                <a:cs typeface="IBM Plex Sans Medium" pitchFamily="34" charset="-120"/>
              </a:rPr>
              <a:t>3</a:t>
            </a:r>
            <a:endParaRPr lang="en-US" sz="2650" dirty="0"/>
          </a:p>
        </p:txBody>
      </p:sp>
      <p:sp>
        <p:nvSpPr>
          <p:cNvPr id="15" name="Text 11"/>
          <p:cNvSpPr/>
          <p:nvPr/>
        </p:nvSpPr>
        <p:spPr>
          <a:xfrm>
            <a:off x="1530906" y="626518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Seamless Integration</a:t>
            </a:r>
            <a:endParaRPr lang="en-US" sz="2200" dirty="0"/>
          </a:p>
        </p:txBody>
      </p:sp>
      <p:sp>
        <p:nvSpPr>
          <p:cNvPr id="16" name="Text 12"/>
          <p:cNvSpPr/>
          <p:nvPr/>
        </p:nvSpPr>
        <p:spPr>
          <a:xfrm>
            <a:off x="1530906" y="6755606"/>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D4D4D1"/>
                </a:solidFill>
                <a:latin typeface="Roboto" pitchFamily="34" charset="0"/>
                <a:ea typeface="Roboto" pitchFamily="34" charset="-122"/>
                <a:cs typeface="Roboto" pitchFamily="34" charset="-120"/>
              </a:rPr>
              <a:t>Seamlessly integrate the search functionality into the app's overall interface, ensuring a smooth and intuitive user experience.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99956" y="472083"/>
            <a:ext cx="10995541" cy="535781"/>
          </a:xfrm>
          <a:prstGeom prst="rect">
            <a:avLst/>
          </a:prstGeom>
          <a:noFill/>
          <a:ln/>
        </p:spPr>
        <p:txBody>
          <a:bodyPr wrap="none" lIns="0" tIns="0" rIns="0" bIns="0" rtlCol="0" anchor="t"/>
          <a:lstStyle/>
          <a:p>
            <a:pPr marL="0" indent="0">
              <a:lnSpc>
                <a:spcPts val="4200"/>
              </a:lnSpc>
              <a:buNone/>
            </a:pPr>
            <a:r>
              <a:rPr lang="en-US" sz="3350" dirty="0">
                <a:solidFill>
                  <a:srgbClr val="F3F3F2"/>
                </a:solidFill>
                <a:latin typeface="IBM Plex Sans Medium" pitchFamily="34" charset="0"/>
                <a:ea typeface="IBM Plex Sans Medium" pitchFamily="34" charset="-122"/>
                <a:cs typeface="IBM Plex Sans Medium" pitchFamily="34" charset="-120"/>
              </a:rPr>
              <a:t>Innovative Status Updates with Auto-Delete in 24 Hours</a:t>
            </a:r>
            <a:endParaRPr lang="en-US" sz="3350" dirty="0"/>
          </a:p>
        </p:txBody>
      </p:sp>
      <p:pic>
        <p:nvPicPr>
          <p:cNvPr id="3" name="Image 0" descr="preencoded.png"/>
          <p:cNvPicPr>
            <a:picLocks noChangeAspect="1"/>
          </p:cNvPicPr>
          <p:nvPr/>
        </p:nvPicPr>
        <p:blipFill>
          <a:blip r:embed="rId3"/>
          <a:stretch>
            <a:fillRect/>
          </a:stretch>
        </p:blipFill>
        <p:spPr>
          <a:xfrm>
            <a:off x="2925842" y="1457682"/>
            <a:ext cx="1854398" cy="4120872"/>
          </a:xfrm>
          <a:prstGeom prst="rect">
            <a:avLst/>
          </a:prstGeom>
        </p:spPr>
      </p:pic>
      <p:pic>
        <p:nvPicPr>
          <p:cNvPr id="4" name="Image 1" descr="preencoded.png"/>
          <p:cNvPicPr>
            <a:picLocks noChangeAspect="1"/>
          </p:cNvPicPr>
          <p:nvPr/>
        </p:nvPicPr>
        <p:blipFill>
          <a:blip r:embed="rId4"/>
          <a:stretch>
            <a:fillRect/>
          </a:stretch>
        </p:blipFill>
        <p:spPr>
          <a:xfrm>
            <a:off x="9857780" y="1457682"/>
            <a:ext cx="1854398" cy="4120872"/>
          </a:xfrm>
          <a:prstGeom prst="rect">
            <a:avLst/>
          </a:prstGeom>
        </p:spPr>
      </p:pic>
      <p:pic>
        <p:nvPicPr>
          <p:cNvPr id="5" name="Image 2" descr="preencoded.png"/>
          <p:cNvPicPr>
            <a:picLocks noChangeAspect="1"/>
          </p:cNvPicPr>
          <p:nvPr/>
        </p:nvPicPr>
        <p:blipFill>
          <a:blip r:embed="rId5"/>
          <a:stretch>
            <a:fillRect/>
          </a:stretch>
        </p:blipFill>
        <p:spPr>
          <a:xfrm>
            <a:off x="599956" y="5964079"/>
            <a:ext cx="428506" cy="428506"/>
          </a:xfrm>
          <a:prstGeom prst="rect">
            <a:avLst/>
          </a:prstGeom>
        </p:spPr>
      </p:pic>
      <p:sp>
        <p:nvSpPr>
          <p:cNvPr id="6" name="Text 1"/>
          <p:cNvSpPr/>
          <p:nvPr/>
        </p:nvSpPr>
        <p:spPr>
          <a:xfrm>
            <a:off x="599956" y="6563916"/>
            <a:ext cx="2143006" cy="267891"/>
          </a:xfrm>
          <a:prstGeom prst="rect">
            <a:avLst/>
          </a:prstGeom>
          <a:noFill/>
          <a:ln/>
        </p:spPr>
        <p:txBody>
          <a:bodyPr wrap="none" lIns="0" tIns="0" rIns="0" bIns="0" rtlCol="0" anchor="t"/>
          <a:lstStyle/>
          <a:p>
            <a:pPr marL="0" indent="0" algn="l">
              <a:lnSpc>
                <a:spcPts val="2100"/>
              </a:lnSpc>
              <a:buNone/>
            </a:pPr>
            <a:r>
              <a:rPr lang="en-US" sz="1650" dirty="0">
                <a:solidFill>
                  <a:srgbClr val="D4D4D1"/>
                </a:solidFill>
                <a:latin typeface="IBM Plex Sans Medium" pitchFamily="34" charset="0"/>
                <a:ea typeface="IBM Plex Sans Medium" pitchFamily="34" charset="-122"/>
                <a:cs typeface="IBM Plex Sans Medium" pitchFamily="34" charset="-120"/>
              </a:rPr>
              <a:t>Temporary Status</a:t>
            </a:r>
            <a:endParaRPr lang="en-US" sz="1650" dirty="0"/>
          </a:p>
        </p:txBody>
      </p:sp>
      <p:sp>
        <p:nvSpPr>
          <p:cNvPr id="7" name="Text 2"/>
          <p:cNvSpPr/>
          <p:nvPr/>
        </p:nvSpPr>
        <p:spPr>
          <a:xfrm>
            <a:off x="599956" y="6934557"/>
            <a:ext cx="4305419" cy="822960"/>
          </a:xfrm>
          <a:prstGeom prst="rect">
            <a:avLst/>
          </a:prstGeom>
          <a:noFill/>
          <a:ln/>
        </p:spPr>
        <p:txBody>
          <a:bodyPr wrap="square" lIns="0" tIns="0" rIns="0" bIns="0" rtlCol="0" anchor="t"/>
          <a:lstStyle/>
          <a:p>
            <a:pPr marL="0" indent="0" algn="l">
              <a:lnSpc>
                <a:spcPts val="2150"/>
              </a:lnSpc>
              <a:buNone/>
            </a:pPr>
            <a:r>
              <a:rPr lang="en-US" sz="1300" dirty="0">
                <a:solidFill>
                  <a:srgbClr val="D4D4D1"/>
                </a:solidFill>
                <a:latin typeface="Roboto" pitchFamily="34" charset="0"/>
                <a:ea typeface="Roboto" pitchFamily="34" charset="-122"/>
                <a:cs typeface="Roboto" pitchFamily="34" charset="-120"/>
              </a:rPr>
              <a:t>Allow users to share ephemeral status updates that automatically disappear after a 24-hour period, fostering a sense of immediacy and exclusivity.</a:t>
            </a:r>
            <a:endParaRPr lang="en-US" sz="1300" dirty="0"/>
          </a:p>
        </p:txBody>
      </p:sp>
      <p:pic>
        <p:nvPicPr>
          <p:cNvPr id="8" name="Image 3" descr="preencoded.png"/>
          <p:cNvPicPr>
            <a:picLocks noChangeAspect="1"/>
          </p:cNvPicPr>
          <p:nvPr/>
        </p:nvPicPr>
        <p:blipFill>
          <a:blip r:embed="rId6"/>
          <a:stretch>
            <a:fillRect/>
          </a:stretch>
        </p:blipFill>
        <p:spPr>
          <a:xfrm>
            <a:off x="5162431" y="5964079"/>
            <a:ext cx="428506" cy="428506"/>
          </a:xfrm>
          <a:prstGeom prst="rect">
            <a:avLst/>
          </a:prstGeom>
        </p:spPr>
      </p:pic>
      <p:sp>
        <p:nvSpPr>
          <p:cNvPr id="9" name="Text 3"/>
          <p:cNvSpPr/>
          <p:nvPr/>
        </p:nvSpPr>
        <p:spPr>
          <a:xfrm>
            <a:off x="5162431" y="6563916"/>
            <a:ext cx="2395418" cy="267891"/>
          </a:xfrm>
          <a:prstGeom prst="rect">
            <a:avLst/>
          </a:prstGeom>
          <a:noFill/>
          <a:ln/>
        </p:spPr>
        <p:txBody>
          <a:bodyPr wrap="none" lIns="0" tIns="0" rIns="0" bIns="0" rtlCol="0" anchor="t"/>
          <a:lstStyle/>
          <a:p>
            <a:pPr marL="0" indent="0" algn="l">
              <a:lnSpc>
                <a:spcPts val="2100"/>
              </a:lnSpc>
              <a:buNone/>
            </a:pPr>
            <a:r>
              <a:rPr lang="en-US" sz="1650" dirty="0">
                <a:solidFill>
                  <a:srgbClr val="D4D4D1"/>
                </a:solidFill>
                <a:latin typeface="IBM Plex Sans Medium" pitchFamily="34" charset="0"/>
                <a:ea typeface="IBM Plex Sans Medium" pitchFamily="34" charset="-122"/>
                <a:cs typeface="IBM Plex Sans Medium" pitchFamily="34" charset="-120"/>
              </a:rPr>
              <a:t>Personalized Expression</a:t>
            </a:r>
            <a:endParaRPr lang="en-US" sz="1650" dirty="0"/>
          </a:p>
        </p:txBody>
      </p:sp>
      <p:sp>
        <p:nvSpPr>
          <p:cNvPr id="10" name="Text 4"/>
          <p:cNvSpPr/>
          <p:nvPr/>
        </p:nvSpPr>
        <p:spPr>
          <a:xfrm>
            <a:off x="5162431" y="6934557"/>
            <a:ext cx="4305419" cy="822960"/>
          </a:xfrm>
          <a:prstGeom prst="rect">
            <a:avLst/>
          </a:prstGeom>
          <a:noFill/>
          <a:ln/>
        </p:spPr>
        <p:txBody>
          <a:bodyPr wrap="square" lIns="0" tIns="0" rIns="0" bIns="0" rtlCol="0" anchor="t"/>
          <a:lstStyle/>
          <a:p>
            <a:pPr marL="0" indent="0" algn="l">
              <a:lnSpc>
                <a:spcPts val="2150"/>
              </a:lnSpc>
              <a:buNone/>
            </a:pPr>
            <a:r>
              <a:rPr lang="en-US" sz="1300" dirty="0">
                <a:solidFill>
                  <a:srgbClr val="D4D4D1"/>
                </a:solidFill>
                <a:latin typeface="Roboto" pitchFamily="34" charset="0"/>
                <a:ea typeface="Roboto" pitchFamily="34" charset="-122"/>
                <a:cs typeface="Roboto" pitchFamily="34" charset="-120"/>
              </a:rPr>
              <a:t>Empower users to express themselves through customizable status updates, reflecting their mood, activities, or any other relevant information.</a:t>
            </a:r>
            <a:endParaRPr lang="en-US" sz="1300" dirty="0"/>
          </a:p>
        </p:txBody>
      </p:sp>
      <p:pic>
        <p:nvPicPr>
          <p:cNvPr id="11" name="Image 4" descr="preencoded.png"/>
          <p:cNvPicPr>
            <a:picLocks noChangeAspect="1"/>
          </p:cNvPicPr>
          <p:nvPr/>
        </p:nvPicPr>
        <p:blipFill>
          <a:blip r:embed="rId7"/>
          <a:stretch>
            <a:fillRect/>
          </a:stretch>
        </p:blipFill>
        <p:spPr>
          <a:xfrm>
            <a:off x="9724906" y="5964079"/>
            <a:ext cx="428506" cy="428506"/>
          </a:xfrm>
          <a:prstGeom prst="rect">
            <a:avLst/>
          </a:prstGeom>
        </p:spPr>
      </p:pic>
      <p:sp>
        <p:nvSpPr>
          <p:cNvPr id="12" name="Text 5"/>
          <p:cNvSpPr/>
          <p:nvPr/>
        </p:nvSpPr>
        <p:spPr>
          <a:xfrm>
            <a:off x="9724906" y="6563916"/>
            <a:ext cx="2179201" cy="267891"/>
          </a:xfrm>
          <a:prstGeom prst="rect">
            <a:avLst/>
          </a:prstGeom>
          <a:noFill/>
          <a:ln/>
        </p:spPr>
        <p:txBody>
          <a:bodyPr wrap="none" lIns="0" tIns="0" rIns="0" bIns="0" rtlCol="0" anchor="t"/>
          <a:lstStyle/>
          <a:p>
            <a:pPr marL="0" indent="0" algn="l">
              <a:lnSpc>
                <a:spcPts val="2100"/>
              </a:lnSpc>
              <a:buNone/>
            </a:pPr>
            <a:r>
              <a:rPr lang="en-US" sz="1650" dirty="0">
                <a:solidFill>
                  <a:srgbClr val="D4D4D1"/>
                </a:solidFill>
                <a:latin typeface="IBM Plex Sans Medium" pitchFamily="34" charset="0"/>
                <a:ea typeface="IBM Plex Sans Medium" pitchFamily="34" charset="-122"/>
                <a:cs typeface="IBM Plex Sans Medium" pitchFamily="34" charset="-120"/>
              </a:rPr>
              <a:t>Visible to Connections</a:t>
            </a:r>
            <a:endParaRPr lang="en-US" sz="1650" dirty="0"/>
          </a:p>
        </p:txBody>
      </p:sp>
      <p:sp>
        <p:nvSpPr>
          <p:cNvPr id="13" name="Text 6"/>
          <p:cNvSpPr/>
          <p:nvPr/>
        </p:nvSpPr>
        <p:spPr>
          <a:xfrm>
            <a:off x="9724906" y="6934557"/>
            <a:ext cx="4305419" cy="822960"/>
          </a:xfrm>
          <a:prstGeom prst="rect">
            <a:avLst/>
          </a:prstGeom>
          <a:noFill/>
          <a:ln/>
        </p:spPr>
        <p:txBody>
          <a:bodyPr wrap="square" lIns="0" tIns="0" rIns="0" bIns="0" rtlCol="0" anchor="t"/>
          <a:lstStyle/>
          <a:p>
            <a:pPr marL="0" indent="0" algn="l">
              <a:lnSpc>
                <a:spcPts val="2150"/>
              </a:lnSpc>
              <a:buNone/>
            </a:pPr>
            <a:r>
              <a:rPr lang="en-US" sz="1300" dirty="0">
                <a:solidFill>
                  <a:srgbClr val="D4D4D1"/>
                </a:solidFill>
                <a:latin typeface="Roboto" pitchFamily="34" charset="0"/>
                <a:ea typeface="Roboto" pitchFamily="34" charset="-122"/>
                <a:cs typeface="Roboto" pitchFamily="34" charset="-120"/>
              </a:rPr>
              <a:t>Ensure that status updates are visible to the user's contacts, enabling them to stay informed about each other's activities and availability.</a:t>
            </a:r>
            <a:endParaRPr lang="en-US" sz="13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1006673" y="255984"/>
            <a:ext cx="3472934" cy="7717631"/>
          </a:xfrm>
          <a:prstGeom prst="rect">
            <a:avLst/>
          </a:prstGeom>
        </p:spPr>
      </p:pic>
      <p:sp>
        <p:nvSpPr>
          <p:cNvPr id="4" name="Text 0"/>
          <p:cNvSpPr/>
          <p:nvPr/>
        </p:nvSpPr>
        <p:spPr>
          <a:xfrm>
            <a:off x="6203275" y="891897"/>
            <a:ext cx="7710249" cy="1280160"/>
          </a:xfrm>
          <a:prstGeom prst="rect">
            <a:avLst/>
          </a:prstGeom>
          <a:noFill/>
          <a:ln/>
        </p:spPr>
        <p:txBody>
          <a:bodyPr wrap="square" lIns="0" tIns="0" rIns="0" bIns="0" rtlCol="0" anchor="t"/>
          <a:lstStyle/>
          <a:p>
            <a:pPr marL="0" indent="0">
              <a:lnSpc>
                <a:spcPts val="5000"/>
              </a:lnSpc>
              <a:buNone/>
            </a:pPr>
            <a:r>
              <a:rPr lang="en-US" sz="4000" dirty="0">
                <a:solidFill>
                  <a:srgbClr val="F3F3F2"/>
                </a:solidFill>
                <a:latin typeface="IBM Plex Sans Medium" pitchFamily="34" charset="0"/>
                <a:ea typeface="IBM Plex Sans Medium" pitchFamily="34" charset="-122"/>
                <a:cs typeface="IBM Plex Sans Medium" pitchFamily="34" charset="-120"/>
              </a:rPr>
              <a:t>Personalized User Data Management</a:t>
            </a:r>
            <a:endParaRPr lang="en-US" sz="4000" dirty="0"/>
          </a:p>
        </p:txBody>
      </p:sp>
      <p:sp>
        <p:nvSpPr>
          <p:cNvPr id="5" name="Shape 1"/>
          <p:cNvSpPr/>
          <p:nvPr/>
        </p:nvSpPr>
        <p:spPr>
          <a:xfrm>
            <a:off x="6203275" y="2479238"/>
            <a:ext cx="3752731" cy="2490668"/>
          </a:xfrm>
          <a:prstGeom prst="roundRect">
            <a:avLst>
              <a:gd name="adj" fmla="val 1234"/>
            </a:avLst>
          </a:prstGeom>
          <a:solidFill>
            <a:srgbClr val="484B51"/>
          </a:solidFill>
          <a:ln/>
        </p:spPr>
        <p:txBody>
          <a:bodyPr/>
          <a:lstStyle/>
          <a:p>
            <a:endParaRPr lang="en-US"/>
          </a:p>
        </p:txBody>
      </p:sp>
      <p:sp>
        <p:nvSpPr>
          <p:cNvPr id="6" name="Text 2"/>
          <p:cNvSpPr/>
          <p:nvPr/>
        </p:nvSpPr>
        <p:spPr>
          <a:xfrm>
            <a:off x="6408063" y="2684026"/>
            <a:ext cx="2560320" cy="319921"/>
          </a:xfrm>
          <a:prstGeom prst="rect">
            <a:avLst/>
          </a:prstGeom>
          <a:noFill/>
          <a:ln/>
        </p:spPr>
        <p:txBody>
          <a:bodyPr wrap="none" lIns="0" tIns="0" rIns="0" bIns="0" rtlCol="0" anchor="t"/>
          <a:lstStyle/>
          <a:p>
            <a:pPr marL="0" indent="0">
              <a:lnSpc>
                <a:spcPts val="2500"/>
              </a:lnSpc>
              <a:buNone/>
            </a:pPr>
            <a:r>
              <a:rPr lang="en-US" sz="2000" dirty="0">
                <a:solidFill>
                  <a:srgbClr val="D4D4D1"/>
                </a:solidFill>
                <a:latin typeface="IBM Plex Sans Medium" pitchFamily="34" charset="0"/>
                <a:ea typeface="IBM Plex Sans Medium" pitchFamily="34" charset="-122"/>
                <a:cs typeface="IBM Plex Sans Medium" pitchFamily="34" charset="-120"/>
              </a:rPr>
              <a:t>Profile Customization</a:t>
            </a:r>
            <a:endParaRPr lang="en-US" sz="2000" dirty="0"/>
          </a:p>
        </p:txBody>
      </p:sp>
      <p:sp>
        <p:nvSpPr>
          <p:cNvPr id="7" name="Text 3"/>
          <p:cNvSpPr/>
          <p:nvPr/>
        </p:nvSpPr>
        <p:spPr>
          <a:xfrm>
            <a:off x="6408063" y="3126819"/>
            <a:ext cx="3343156" cy="1638300"/>
          </a:xfrm>
          <a:prstGeom prst="rect">
            <a:avLst/>
          </a:prstGeom>
          <a:noFill/>
          <a:ln/>
        </p:spPr>
        <p:txBody>
          <a:bodyPr wrap="square" lIns="0" tIns="0" rIns="0" bIns="0" rtlCol="0" anchor="t"/>
          <a:lstStyle/>
          <a:p>
            <a:pPr marL="0" indent="0">
              <a:lnSpc>
                <a:spcPts val="2550"/>
              </a:lnSpc>
              <a:buNone/>
            </a:pPr>
            <a:r>
              <a:rPr lang="en-US" sz="1600" dirty="0">
                <a:solidFill>
                  <a:srgbClr val="D4D4D1"/>
                </a:solidFill>
                <a:latin typeface="Roboto" pitchFamily="34" charset="0"/>
                <a:ea typeface="Roboto" pitchFamily="34" charset="-122"/>
                <a:cs typeface="Roboto" pitchFamily="34" charset="-120"/>
              </a:rPr>
              <a:t>Allow users to personalize their profiles by updating information such as their name, profile picture, and bio, enabling them to express their individuality.</a:t>
            </a:r>
            <a:endParaRPr lang="en-US" sz="1600" dirty="0"/>
          </a:p>
        </p:txBody>
      </p:sp>
      <p:sp>
        <p:nvSpPr>
          <p:cNvPr id="8" name="Shape 4"/>
          <p:cNvSpPr/>
          <p:nvPr/>
        </p:nvSpPr>
        <p:spPr>
          <a:xfrm>
            <a:off x="10160794" y="2479238"/>
            <a:ext cx="3752731" cy="2490668"/>
          </a:xfrm>
          <a:prstGeom prst="roundRect">
            <a:avLst>
              <a:gd name="adj" fmla="val 1234"/>
            </a:avLst>
          </a:prstGeom>
          <a:solidFill>
            <a:srgbClr val="484B51"/>
          </a:solidFill>
          <a:ln/>
        </p:spPr>
        <p:txBody>
          <a:bodyPr/>
          <a:lstStyle/>
          <a:p>
            <a:endParaRPr lang="en-US"/>
          </a:p>
        </p:txBody>
      </p:sp>
      <p:sp>
        <p:nvSpPr>
          <p:cNvPr id="9" name="Text 5"/>
          <p:cNvSpPr/>
          <p:nvPr/>
        </p:nvSpPr>
        <p:spPr>
          <a:xfrm>
            <a:off x="10365581" y="2684026"/>
            <a:ext cx="2560320" cy="319921"/>
          </a:xfrm>
          <a:prstGeom prst="rect">
            <a:avLst/>
          </a:prstGeom>
          <a:noFill/>
          <a:ln/>
        </p:spPr>
        <p:txBody>
          <a:bodyPr wrap="none" lIns="0" tIns="0" rIns="0" bIns="0" rtlCol="0" anchor="t"/>
          <a:lstStyle/>
          <a:p>
            <a:pPr marL="0" indent="0">
              <a:lnSpc>
                <a:spcPts val="2500"/>
              </a:lnSpc>
              <a:buNone/>
            </a:pPr>
            <a:r>
              <a:rPr lang="en-US" sz="2000" dirty="0">
                <a:solidFill>
                  <a:srgbClr val="D4D4D1"/>
                </a:solidFill>
                <a:latin typeface="IBM Plex Sans Medium" pitchFamily="34" charset="0"/>
                <a:ea typeface="IBM Plex Sans Medium" pitchFamily="34" charset="-122"/>
                <a:cs typeface="IBM Plex Sans Medium" pitchFamily="34" charset="-120"/>
              </a:rPr>
              <a:t>Data Privacy</a:t>
            </a:r>
            <a:endParaRPr lang="en-US" sz="2000" dirty="0"/>
          </a:p>
        </p:txBody>
      </p:sp>
      <p:sp>
        <p:nvSpPr>
          <p:cNvPr id="10" name="Text 6"/>
          <p:cNvSpPr/>
          <p:nvPr/>
        </p:nvSpPr>
        <p:spPr>
          <a:xfrm>
            <a:off x="10365581" y="3126819"/>
            <a:ext cx="3343156" cy="1638300"/>
          </a:xfrm>
          <a:prstGeom prst="rect">
            <a:avLst/>
          </a:prstGeom>
          <a:noFill/>
          <a:ln/>
        </p:spPr>
        <p:txBody>
          <a:bodyPr wrap="square" lIns="0" tIns="0" rIns="0" bIns="0" rtlCol="0" anchor="t"/>
          <a:lstStyle/>
          <a:p>
            <a:pPr marL="0" indent="0">
              <a:lnSpc>
                <a:spcPts val="2550"/>
              </a:lnSpc>
              <a:buNone/>
            </a:pPr>
            <a:r>
              <a:rPr lang="en-US" sz="1600" dirty="0">
                <a:solidFill>
                  <a:srgbClr val="D4D4D1"/>
                </a:solidFill>
                <a:latin typeface="Roboto" pitchFamily="34" charset="0"/>
                <a:ea typeface="Roboto" pitchFamily="34" charset="-122"/>
                <a:cs typeface="Roboto" pitchFamily="34" charset="-120"/>
              </a:rPr>
              <a:t>Empower users to control their privacy settings, granting them the ability to manage who can view their personal information and contact details.</a:t>
            </a:r>
            <a:endParaRPr lang="en-US" sz="1600" dirty="0"/>
          </a:p>
        </p:txBody>
      </p:sp>
      <p:sp>
        <p:nvSpPr>
          <p:cNvPr id="11" name="Shape 7"/>
          <p:cNvSpPr/>
          <p:nvPr/>
        </p:nvSpPr>
        <p:spPr>
          <a:xfrm>
            <a:off x="6203275" y="5174694"/>
            <a:ext cx="3752731" cy="2163008"/>
          </a:xfrm>
          <a:prstGeom prst="roundRect">
            <a:avLst>
              <a:gd name="adj" fmla="val 1420"/>
            </a:avLst>
          </a:prstGeom>
          <a:solidFill>
            <a:srgbClr val="484B51"/>
          </a:solidFill>
          <a:ln/>
        </p:spPr>
        <p:txBody>
          <a:bodyPr/>
          <a:lstStyle/>
          <a:p>
            <a:endParaRPr lang="en-US"/>
          </a:p>
        </p:txBody>
      </p:sp>
      <p:sp>
        <p:nvSpPr>
          <p:cNvPr id="12" name="Text 8"/>
          <p:cNvSpPr/>
          <p:nvPr/>
        </p:nvSpPr>
        <p:spPr>
          <a:xfrm>
            <a:off x="6408063" y="5379482"/>
            <a:ext cx="2839641" cy="319921"/>
          </a:xfrm>
          <a:prstGeom prst="rect">
            <a:avLst/>
          </a:prstGeom>
          <a:noFill/>
          <a:ln/>
        </p:spPr>
        <p:txBody>
          <a:bodyPr wrap="none" lIns="0" tIns="0" rIns="0" bIns="0" rtlCol="0" anchor="t"/>
          <a:lstStyle/>
          <a:p>
            <a:pPr marL="0" indent="0">
              <a:lnSpc>
                <a:spcPts val="2500"/>
              </a:lnSpc>
              <a:buNone/>
            </a:pPr>
            <a:r>
              <a:rPr lang="en-US" sz="2000" dirty="0">
                <a:solidFill>
                  <a:srgbClr val="D4D4D1"/>
                </a:solidFill>
                <a:latin typeface="IBM Plex Sans Medium" pitchFamily="34" charset="0"/>
                <a:ea typeface="IBM Plex Sans Medium" pitchFamily="34" charset="-122"/>
                <a:cs typeface="IBM Plex Sans Medium" pitchFamily="34" charset="-120"/>
              </a:rPr>
              <a:t>Notification Preferences</a:t>
            </a:r>
            <a:endParaRPr lang="en-US" sz="2000" dirty="0"/>
          </a:p>
        </p:txBody>
      </p:sp>
      <p:sp>
        <p:nvSpPr>
          <p:cNvPr id="13" name="Text 9"/>
          <p:cNvSpPr/>
          <p:nvPr/>
        </p:nvSpPr>
        <p:spPr>
          <a:xfrm>
            <a:off x="6408063" y="5822275"/>
            <a:ext cx="3343156" cy="1310640"/>
          </a:xfrm>
          <a:prstGeom prst="rect">
            <a:avLst/>
          </a:prstGeom>
          <a:noFill/>
          <a:ln/>
        </p:spPr>
        <p:txBody>
          <a:bodyPr wrap="square" lIns="0" tIns="0" rIns="0" bIns="0" rtlCol="0" anchor="t"/>
          <a:lstStyle/>
          <a:p>
            <a:pPr marL="0" indent="0">
              <a:lnSpc>
                <a:spcPts val="2550"/>
              </a:lnSpc>
              <a:buNone/>
            </a:pPr>
            <a:r>
              <a:rPr lang="en-US" sz="1600" dirty="0">
                <a:solidFill>
                  <a:srgbClr val="D4D4D1"/>
                </a:solidFill>
                <a:latin typeface="Roboto" pitchFamily="34" charset="0"/>
                <a:ea typeface="Roboto" pitchFamily="34" charset="-122"/>
                <a:cs typeface="Roboto" pitchFamily="34" charset="-120"/>
              </a:rPr>
              <a:t>Enable users to customize their notification preferences, ensuring they receive alerts and updates tailored to their preferences.</a:t>
            </a:r>
            <a:endParaRPr lang="en-US" sz="1600" dirty="0"/>
          </a:p>
        </p:txBody>
      </p:sp>
      <p:sp>
        <p:nvSpPr>
          <p:cNvPr id="14" name="Shape 10"/>
          <p:cNvSpPr/>
          <p:nvPr/>
        </p:nvSpPr>
        <p:spPr>
          <a:xfrm>
            <a:off x="10160794" y="5174694"/>
            <a:ext cx="3752731" cy="2163008"/>
          </a:xfrm>
          <a:prstGeom prst="roundRect">
            <a:avLst>
              <a:gd name="adj" fmla="val 1420"/>
            </a:avLst>
          </a:prstGeom>
          <a:solidFill>
            <a:srgbClr val="484B51"/>
          </a:solidFill>
          <a:ln/>
        </p:spPr>
        <p:txBody>
          <a:bodyPr/>
          <a:lstStyle/>
          <a:p>
            <a:endParaRPr lang="en-US"/>
          </a:p>
        </p:txBody>
      </p:sp>
      <p:sp>
        <p:nvSpPr>
          <p:cNvPr id="15" name="Text 11"/>
          <p:cNvSpPr/>
          <p:nvPr/>
        </p:nvSpPr>
        <p:spPr>
          <a:xfrm>
            <a:off x="10365581" y="5379482"/>
            <a:ext cx="2560320" cy="319921"/>
          </a:xfrm>
          <a:prstGeom prst="rect">
            <a:avLst/>
          </a:prstGeom>
          <a:noFill/>
          <a:ln/>
        </p:spPr>
        <p:txBody>
          <a:bodyPr wrap="none" lIns="0" tIns="0" rIns="0" bIns="0" rtlCol="0" anchor="t"/>
          <a:lstStyle/>
          <a:p>
            <a:pPr marL="0" indent="0">
              <a:lnSpc>
                <a:spcPts val="2500"/>
              </a:lnSpc>
              <a:buNone/>
            </a:pPr>
            <a:r>
              <a:rPr lang="en-US" sz="2000" dirty="0">
                <a:solidFill>
                  <a:srgbClr val="D4D4D1"/>
                </a:solidFill>
                <a:latin typeface="IBM Plex Sans Medium" pitchFamily="34" charset="0"/>
                <a:ea typeface="IBM Plex Sans Medium" pitchFamily="34" charset="-122"/>
                <a:cs typeface="IBM Plex Sans Medium" pitchFamily="34" charset="-120"/>
              </a:rPr>
              <a:t>Account Management</a:t>
            </a:r>
            <a:endParaRPr lang="en-US" sz="2000" dirty="0"/>
          </a:p>
        </p:txBody>
      </p:sp>
      <p:sp>
        <p:nvSpPr>
          <p:cNvPr id="16" name="Text 12"/>
          <p:cNvSpPr/>
          <p:nvPr/>
        </p:nvSpPr>
        <p:spPr>
          <a:xfrm>
            <a:off x="10365581" y="5822275"/>
            <a:ext cx="3343156" cy="1310640"/>
          </a:xfrm>
          <a:prstGeom prst="rect">
            <a:avLst/>
          </a:prstGeom>
          <a:noFill/>
          <a:ln/>
        </p:spPr>
        <p:txBody>
          <a:bodyPr wrap="square" lIns="0" tIns="0" rIns="0" bIns="0" rtlCol="0" anchor="t"/>
          <a:lstStyle/>
          <a:p>
            <a:pPr marL="0" indent="0">
              <a:lnSpc>
                <a:spcPts val="2550"/>
              </a:lnSpc>
              <a:buNone/>
            </a:pPr>
            <a:r>
              <a:rPr lang="en-US" sz="1600" dirty="0">
                <a:solidFill>
                  <a:srgbClr val="D4D4D1"/>
                </a:solidFill>
                <a:latin typeface="Roboto" pitchFamily="34" charset="0"/>
                <a:ea typeface="Roboto" pitchFamily="34" charset="-122"/>
                <a:cs typeface="Roboto" pitchFamily="34" charset="-120"/>
              </a:rPr>
              <a:t>Provide users with the ability to manage their account settings, including the option to deactivate or delete their account if desired.</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839</Words>
  <Application>Microsoft Office PowerPoint</Application>
  <PresentationFormat>Custom</PresentationFormat>
  <Paragraphs>98</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Roboto</vt:lpstr>
      <vt:lpstr>Arial</vt:lpstr>
      <vt:lpstr>IBM Plex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عبدالرحمن عاطف حسن احمد حجاج</cp:lastModifiedBy>
  <cp:revision>2</cp:revision>
  <dcterms:created xsi:type="dcterms:W3CDTF">2024-10-20T19:26:48Z</dcterms:created>
  <dcterms:modified xsi:type="dcterms:W3CDTF">2024-11-30T10:49:04Z</dcterms:modified>
</cp:coreProperties>
</file>